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374" r:id="rId2"/>
    <p:sldId id="375" r:id="rId3"/>
    <p:sldId id="376" r:id="rId4"/>
    <p:sldId id="377" r:id="rId5"/>
    <p:sldId id="257" r:id="rId6"/>
    <p:sldId id="262" r:id="rId7"/>
    <p:sldId id="263" r:id="rId8"/>
    <p:sldId id="258" r:id="rId9"/>
    <p:sldId id="259" r:id="rId10"/>
    <p:sldId id="260" r:id="rId11"/>
    <p:sldId id="290" r:id="rId12"/>
    <p:sldId id="264" r:id="rId13"/>
    <p:sldId id="265" r:id="rId14"/>
    <p:sldId id="388" r:id="rId15"/>
    <p:sldId id="266" r:id="rId16"/>
    <p:sldId id="267" r:id="rId17"/>
    <p:sldId id="268" r:id="rId18"/>
    <p:sldId id="269" r:id="rId19"/>
    <p:sldId id="270" r:id="rId20"/>
    <p:sldId id="291" r:id="rId21"/>
    <p:sldId id="272" r:id="rId22"/>
    <p:sldId id="273" r:id="rId23"/>
    <p:sldId id="274" r:id="rId24"/>
    <p:sldId id="275" r:id="rId25"/>
    <p:sldId id="292" r:id="rId26"/>
    <p:sldId id="280" r:id="rId27"/>
    <p:sldId id="277" r:id="rId28"/>
    <p:sldId id="278" r:id="rId29"/>
    <p:sldId id="307" r:id="rId30"/>
    <p:sldId id="282" r:id="rId31"/>
    <p:sldId id="283" r:id="rId32"/>
    <p:sldId id="308" r:id="rId33"/>
    <p:sldId id="285" r:id="rId34"/>
    <p:sldId id="295" r:id="rId35"/>
    <p:sldId id="293" r:id="rId36"/>
    <p:sldId id="309" r:id="rId37"/>
    <p:sldId id="296" r:id="rId38"/>
    <p:sldId id="310" r:id="rId39"/>
    <p:sldId id="297" r:id="rId40"/>
    <p:sldId id="299" r:id="rId41"/>
    <p:sldId id="301" r:id="rId42"/>
    <p:sldId id="302" r:id="rId43"/>
    <p:sldId id="311" r:id="rId44"/>
    <p:sldId id="312" r:id="rId45"/>
    <p:sldId id="303" r:id="rId46"/>
    <p:sldId id="315" r:id="rId47"/>
    <p:sldId id="316" r:id="rId48"/>
    <p:sldId id="317" r:id="rId49"/>
    <p:sldId id="318" r:id="rId50"/>
    <p:sldId id="319" r:id="rId51"/>
    <p:sldId id="321" r:id="rId52"/>
    <p:sldId id="320" r:id="rId53"/>
    <p:sldId id="323" r:id="rId54"/>
    <p:sldId id="324" r:id="rId55"/>
    <p:sldId id="335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95" r:id="rId65"/>
    <p:sldId id="339" r:id="rId66"/>
    <p:sldId id="340" r:id="rId67"/>
    <p:sldId id="337" r:id="rId68"/>
    <p:sldId id="342" r:id="rId69"/>
    <p:sldId id="341" r:id="rId70"/>
    <p:sldId id="345" r:id="rId71"/>
    <p:sldId id="356" r:id="rId72"/>
    <p:sldId id="357" r:id="rId73"/>
    <p:sldId id="358" r:id="rId74"/>
    <p:sldId id="359" r:id="rId75"/>
    <p:sldId id="392" r:id="rId76"/>
    <p:sldId id="347" r:id="rId77"/>
    <p:sldId id="360" r:id="rId78"/>
    <p:sldId id="350" r:id="rId79"/>
    <p:sldId id="362" r:id="rId80"/>
    <p:sldId id="363" r:id="rId81"/>
    <p:sldId id="364" r:id="rId82"/>
    <p:sldId id="365" r:id="rId83"/>
    <p:sldId id="351" r:id="rId84"/>
    <p:sldId id="366" r:id="rId85"/>
    <p:sldId id="352" r:id="rId86"/>
    <p:sldId id="367" r:id="rId87"/>
    <p:sldId id="368" r:id="rId88"/>
    <p:sldId id="353" r:id="rId89"/>
    <p:sldId id="371" r:id="rId90"/>
    <p:sldId id="370" r:id="rId91"/>
    <p:sldId id="372" r:id="rId92"/>
    <p:sldId id="393" r:id="rId93"/>
    <p:sldId id="394" r:id="rId94"/>
    <p:sldId id="387" r:id="rId95"/>
    <p:sldId id="381" r:id="rId96"/>
    <p:sldId id="382" r:id="rId97"/>
    <p:sldId id="385" r:id="rId98"/>
    <p:sldId id="384" r:id="rId99"/>
    <p:sldId id="383" r:id="rId100"/>
    <p:sldId id="389" r:id="rId10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Welcome" id="{6AD370B2-1044-F848-8825-07A2E4BF0549}">
          <p14:sldIdLst>
            <p14:sldId id="374"/>
            <p14:sldId id="375"/>
            <p14:sldId id="376"/>
            <p14:sldId id="377"/>
            <p14:sldId id="257"/>
            <p14:sldId id="262"/>
            <p14:sldId id="263"/>
            <p14:sldId id="258"/>
            <p14:sldId id="259"/>
            <p14:sldId id="260"/>
          </p14:sldIdLst>
        </p14:section>
        <p14:section name="01 intro ml" id="{4F1DE5E4-7CD2-1741-8F32-B1652BAF360B}">
          <p14:sldIdLst>
            <p14:sldId id="290"/>
            <p14:sldId id="264"/>
            <p14:sldId id="265"/>
            <p14:sldId id="388"/>
            <p14:sldId id="266"/>
            <p14:sldId id="267"/>
            <p14:sldId id="268"/>
            <p14:sldId id="269"/>
            <p14:sldId id="270"/>
          </p14:sldIdLst>
        </p14:section>
        <p14:section name="02 Python Sci-Stack" id="{1AF9B956-A474-2548-B50D-4015D93E055A}">
          <p14:sldIdLst>
            <p14:sldId id="291"/>
            <p14:sldId id="272"/>
            <p14:sldId id="273"/>
            <p14:sldId id="274"/>
            <p14:sldId id="275"/>
          </p14:sldIdLst>
        </p14:section>
        <p14:section name="03 Data Representation" id="{8EA5AD3D-A585-B445-AD68-F7FAFF56B315}">
          <p14:sldIdLst>
            <p14:sldId id="292"/>
            <p14:sldId id="280"/>
            <p14:sldId id="277"/>
            <p14:sldId id="278"/>
          </p14:sldIdLst>
        </p14:section>
        <p14:section name="04 Supervised Train/Test" id="{1A2E38FE-7B3A-8E49-80DA-D6921C8D39FD}">
          <p14:sldIdLst>
            <p14:sldId id="307"/>
            <p14:sldId id="282"/>
            <p14:sldId id="283"/>
          </p14:sldIdLst>
        </p14:section>
        <p14:section name="05 Supervised Estimator" id="{47DE55EA-03D9-E347-9C89-9F4C121A5D8F}">
          <p14:sldIdLst>
            <p14:sldId id="308"/>
            <p14:sldId id="285"/>
            <p14:sldId id="295"/>
            <p14:sldId id="293"/>
          </p14:sldIdLst>
        </p14:section>
        <p14:section name="06 Regression" id="{731ED5CB-FA79-2D4D-BFBD-1B765A378B85}">
          <p14:sldIdLst>
            <p14:sldId id="309"/>
            <p14:sldId id="296"/>
          </p14:sldIdLst>
        </p14:section>
        <p14:section name="07 Unsup. Transformers" id="{3D4A8119-6D3C-CE40-9F82-31DBBC9E6FAC}">
          <p14:sldIdLst>
            <p14:sldId id="310"/>
            <p14:sldId id="297"/>
            <p14:sldId id="299"/>
            <p14:sldId id="301"/>
            <p14:sldId id="302"/>
          </p14:sldIdLst>
        </p14:section>
        <p14:section name="08 Clustering" id="{BBC27A49-29E7-334C-B09A-A4C3677D1CEE}">
          <p14:sldIdLst>
            <p14:sldId id="311"/>
            <p14:sldId id="312"/>
            <p14:sldId id="303"/>
          </p14:sldIdLst>
        </p14:section>
        <p14:section name="09 estimator interface" id="{2976C11A-B0D0-B34E-9703-0ADE21CA606D}">
          <p14:sldIdLst>
            <p14:sldId id="315"/>
            <p14:sldId id="316"/>
          </p14:sldIdLst>
        </p14:section>
        <p14:section name="10 Titanic" id="{19AEDCA0-F3FB-F648-8152-97C709D2713B}">
          <p14:sldIdLst>
            <p14:sldId id="317"/>
            <p14:sldId id="318"/>
            <p14:sldId id="319"/>
          </p14:sldIdLst>
        </p14:section>
        <p14:section name="11 Bag of Words" id="{83C064B2-F131-594C-AE83-D217827635B1}">
          <p14:sldIdLst>
            <p14:sldId id="321"/>
            <p14:sldId id="320"/>
          </p14:sldIdLst>
        </p14:section>
        <p14:section name="12 SMS Spam" id="{E0FF80F9-B2B2-1C4B-A7AC-A8C30B654364}">
          <p14:sldIdLst>
            <p14:sldId id="323"/>
            <p14:sldId id="324"/>
          </p14:sldIdLst>
        </p14:section>
        <p14:section name="13 Cross Validation" id="{75708784-86E8-164A-B4AE-2BA30B684319}">
          <p14:sldIdLst>
            <p14:sldId id="335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14 Grid Search" id="{9A40330F-E9CD-9E4B-AD43-F6BB12CFD242}">
          <p14:sldIdLst>
            <p14:sldId id="395"/>
            <p14:sldId id="339"/>
            <p14:sldId id="340"/>
            <p14:sldId id="337"/>
          </p14:sldIdLst>
        </p14:section>
        <p14:section name="15 Pipelines" id="{7A64EC5D-3368-5B41-97E2-65ACB82551F3}">
          <p14:sldIdLst>
            <p14:sldId id="342"/>
            <p14:sldId id="341"/>
          </p14:sldIdLst>
        </p14:section>
        <p14:section name="16 Metrics" id="{4345C499-8C73-C543-A11E-70FD1232A3C3}">
          <p14:sldIdLst>
            <p14:sldId id="345"/>
            <p14:sldId id="356"/>
            <p14:sldId id="357"/>
            <p14:sldId id="358"/>
            <p14:sldId id="359"/>
            <p14:sldId id="392"/>
          </p14:sldIdLst>
        </p14:section>
        <p14:section name="17 Linear Models" id="{AEBC577E-65EA-4840-95DA-43233AEC7693}">
          <p14:sldIdLst>
            <p14:sldId id="347"/>
            <p14:sldId id="360"/>
          </p14:sldIdLst>
        </p14:section>
        <p14:section name="18 Trees" id="{0C71D32B-152C-6149-8A27-98242BDFC688}">
          <p14:sldIdLst>
            <p14:sldId id="350"/>
            <p14:sldId id="362"/>
            <p14:sldId id="363"/>
            <p14:sldId id="364"/>
            <p14:sldId id="365"/>
          </p14:sldIdLst>
        </p14:section>
        <p14:section name="19 Feature Selection" id="{3930263B-FCF6-A04B-81DE-6795A3DF0A3C}">
          <p14:sldIdLst>
            <p14:sldId id="351"/>
            <p14:sldId id="366"/>
          </p14:sldIdLst>
        </p14:section>
        <p14:section name="20 DBSCAN and Hierarchical" id="{9DC28EFC-42FD-2A4D-A272-94989CBCC722}">
          <p14:sldIdLst>
            <p14:sldId id="352"/>
            <p14:sldId id="367"/>
            <p14:sldId id="368"/>
          </p14:sldIdLst>
        </p14:section>
        <p14:section name="21 Nonlinear Dim" id="{AEBB984D-C63B-C447-AA23-F01C7F763193}">
          <p14:sldIdLst>
            <p14:sldId id="353"/>
            <p14:sldId id="371"/>
            <p14:sldId id="370"/>
            <p14:sldId id="372"/>
          </p14:sldIdLst>
        </p14:section>
        <p14:section name="22 Anomaly detection" id="{F00A2685-0345-1146-B239-65014DE5649B}">
          <p14:sldIdLst>
            <p14:sldId id="393"/>
          </p14:sldIdLst>
        </p14:section>
        <p14:section name="23 Automated Machine Learning" id="{D50A1F98-8EEE-A44C-829C-0DC2BC6A16EA}">
          <p14:sldIdLst>
            <p14:sldId id="394"/>
            <p14:sldId id="387"/>
          </p14:sldIdLst>
        </p14:section>
        <p14:section name="What to do next" id="{3B2EB3F0-5BBD-374F-A6DC-994AE5D48F33}">
          <p14:sldIdLst>
            <p14:sldId id="381"/>
            <p14:sldId id="382"/>
            <p14:sldId id="385"/>
            <p14:sldId id="384"/>
            <p14:sldId id="383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11DB6"/>
    <a:srgbClr val="4897CE"/>
    <a:srgbClr val="3797E0"/>
    <a:srgbClr val="FF9515"/>
    <a:srgbClr val="FF7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67" autoAdjust="0"/>
    <p:restoredTop sz="80559" autoAdjust="0"/>
  </p:normalViewPr>
  <p:slideViewPr>
    <p:cSldViewPr snapToGrid="0" snapToObjects="1">
      <p:cViewPr varScale="1">
        <p:scale>
          <a:sx n="104" d="100"/>
          <a:sy n="104" d="100"/>
        </p:scale>
        <p:origin x="204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D2DB-A0E4-0546-AABC-E2771EA5ED61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58266-208A-694C-A055-696D54B0B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57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0E042-F67B-3248-AC78-8A17F0AB8D09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7050D-BDDC-5848-8C16-804DE8AC0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32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88F65-4FBA-974E-8B45-6230B50DA2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33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what matters most for </a:t>
            </a:r>
            <a:r>
              <a:rPr lang="en-US" b="1" dirty="0">
                <a:latin typeface="Helvetica"/>
                <a:cs typeface="Helvetica"/>
              </a:rPr>
              <a:t>your problem</a:t>
            </a:r>
            <a:r>
              <a:rPr lang="en-US" dirty="0"/>
              <a:t>: TP, FP, FN, TN?</a:t>
            </a:r>
          </a:p>
          <a:p>
            <a:endParaRPr lang="en-US" baseline="0" dirty="0"/>
          </a:p>
          <a:p>
            <a:r>
              <a:rPr lang="en-US" baseline="0" dirty="0"/>
              <a:t>e.g. with spam detection, TP and TN are good, FP means they have to check their spam folder, FN means one spam gets through </a:t>
            </a:r>
            <a:r>
              <a:rPr lang="en-US" baseline="0" dirty="0">
                <a:sym typeface="Wingdings"/>
              </a:rPr>
              <a:t> focus on maximizing TP/TN!</a:t>
            </a:r>
          </a:p>
          <a:p>
            <a:endParaRPr lang="en-US" baseline="0" dirty="0">
              <a:sym typeface="Wingdings"/>
            </a:endParaRPr>
          </a:p>
          <a:p>
            <a:r>
              <a:rPr lang="en-US" dirty="0"/>
              <a:t>e.g.</a:t>
            </a:r>
            <a:r>
              <a:rPr lang="en-US" baseline="0" dirty="0"/>
              <a:t> with cancer detection, TP and TN are good, FP cost an extra test, FN are disastrous </a:t>
            </a:r>
            <a:r>
              <a:rPr lang="en-US" baseline="0" dirty="0">
                <a:sym typeface="Wingdings"/>
              </a:rPr>
              <a:t> f</a:t>
            </a:r>
            <a:r>
              <a:rPr lang="en-US" baseline="0" dirty="0"/>
              <a:t>ocus on minimizing FN!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7050D-BDDC-5848-8C16-804DE8AC06C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21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5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8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126163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233"/>
            <a:ext cx="8229600" cy="11430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7200" y="629099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Dr. Randy Olson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232" y="6256130"/>
            <a:ext cx="695568" cy="373423"/>
          </a:xfr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23A2D-1C68-0347-9746-5B898E4257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338093"/>
            <a:ext cx="2025767" cy="3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5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0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5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4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5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Light"/>
          <a:ea typeface="+mj-ea"/>
          <a:cs typeface="Helvetica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randal_olson" TargetMode="External"/><Relationship Id="rId2" Type="http://schemas.openxmlformats.org/officeDocument/2006/relationships/hyperlink" Target="http://www.randalolson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hiever/webstep-sklearn-quickstart-2019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hiever/webstep-sklearn-quickstart-2019.gi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cs.uci.edu/ml/" TargetMode="External"/><Relationship Id="rId2" Type="http://schemas.openxmlformats.org/officeDocument/2006/relationships/hyperlink" Target="http://www.kaggle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heroku.com/" TargetMode="External"/><Relationship Id="rId4" Type="http://schemas.openxmlformats.org/officeDocument/2006/relationships/hyperlink" Target="https://palletsprojects.com/p/flask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intro-to-tensorflow-for-deep-learning--ud187" TargetMode="External"/><Relationship Id="rId2" Type="http://schemas.openxmlformats.org/officeDocument/2006/relationships/hyperlink" Target="http://www.coursera.org/learn/machine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demy.com/course/deployment-of-machine-learning-model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580581"/>
            <a:ext cx="9144000" cy="2046074"/>
          </a:xfrm>
        </p:spPr>
        <p:txBody>
          <a:bodyPr>
            <a:noAutofit/>
          </a:bodyPr>
          <a:lstStyle/>
          <a:p>
            <a:r>
              <a:rPr lang="en-US" sz="3600" dirty="0"/>
              <a:t>Machine Learning in Python</a:t>
            </a:r>
            <a:br>
              <a:rPr lang="en-US" sz="3600" dirty="0"/>
            </a:br>
            <a:r>
              <a:rPr lang="en-US" sz="3600" dirty="0"/>
              <a:t>with </a:t>
            </a:r>
            <a:r>
              <a:rPr lang="en-US" sz="3600" dirty="0" err="1"/>
              <a:t>scikit</a:t>
            </a:r>
            <a:r>
              <a:rPr lang="en-US" sz="3600" dirty="0"/>
              <a:t>-learn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5345" y="3425344"/>
            <a:ext cx="3204429" cy="2136174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3366FF"/>
                </a:solidFill>
              </a:rPr>
              <a:t>Dr. Randy Olson</a:t>
            </a:r>
          </a:p>
          <a:p>
            <a:pPr algn="l"/>
            <a:r>
              <a:rPr lang="en-US" sz="2400" dirty="0" err="1">
                <a:solidFill>
                  <a:srgbClr val="3366FF"/>
                </a:solidFill>
              </a:rPr>
              <a:t>rso@randalolson.com</a:t>
            </a:r>
            <a:endParaRPr lang="en-US" sz="2400" dirty="0">
              <a:solidFill>
                <a:srgbClr val="3366FF"/>
              </a:solidFill>
            </a:endParaRPr>
          </a:p>
          <a:p>
            <a:pPr algn="l"/>
            <a:r>
              <a:rPr lang="en-US" sz="2400" dirty="0">
                <a:solidFill>
                  <a:srgbClr val="3366FF"/>
                </a:solidFill>
              </a:rPr>
              <a:t>@</a:t>
            </a:r>
            <a:r>
              <a:rPr lang="en-US" sz="2400" dirty="0" err="1">
                <a:solidFill>
                  <a:srgbClr val="3366FF"/>
                </a:solidFill>
              </a:rPr>
              <a:t>randal_olson</a:t>
            </a:r>
            <a:endParaRPr lang="en-US" sz="2400" dirty="0">
              <a:solidFill>
                <a:srgbClr val="3366FF"/>
              </a:solidFill>
            </a:endParaRPr>
          </a:p>
          <a:p>
            <a:pPr algn="l"/>
            <a:r>
              <a:rPr lang="en-US" sz="2400" dirty="0" err="1">
                <a:solidFill>
                  <a:srgbClr val="3366FF"/>
                </a:solidFill>
              </a:rPr>
              <a:t>randalolson.com</a:t>
            </a:r>
            <a:endParaRPr lang="en-US" sz="2400" dirty="0">
              <a:solidFill>
                <a:srgbClr val="3366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45" y="3973565"/>
            <a:ext cx="461868" cy="4618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145" y="4474715"/>
            <a:ext cx="457200" cy="3227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13" y="4861531"/>
            <a:ext cx="4572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269" y="3146610"/>
            <a:ext cx="2577645" cy="257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4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85490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14 Model complexity and grid search for adjusting </a:t>
            </a:r>
            <a:r>
              <a:rPr lang="en-US" sz="1800" dirty="0" err="1"/>
              <a:t>hyperparameters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23 Automated machine learning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420323948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Contribute</a:t>
            </a:r>
          </a:p>
          <a:p>
            <a:pPr lvl="1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scikit</a:t>
            </a:r>
            <a:r>
              <a:rPr lang="en-US" dirty="0"/>
              <a:t>-learn/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pPr lvl="1"/>
            <a:r>
              <a:rPr lang="en-US" dirty="0" err="1"/>
              <a:t>scikit-learn.org</a:t>
            </a:r>
            <a:r>
              <a:rPr lang="en-US" dirty="0"/>
              <a:t>/stable/</a:t>
            </a:r>
            <a:r>
              <a:rPr lang="en-US" dirty="0" err="1"/>
              <a:t>related_projects.html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22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2043351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472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Programmer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8609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03009" y="2343817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Computer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26401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610" y="1369592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Inputs (observations)</a:t>
            </a:r>
          </a:p>
        </p:txBody>
      </p:sp>
      <p:cxnSp>
        <p:nvCxnSpPr>
          <p:cNvPr id="12" name="Elbow Connector 11"/>
          <p:cNvCxnSpPr>
            <a:stCxn id="6" idx="2"/>
            <a:endCxn id="9" idx="2"/>
          </p:cNvCxnSpPr>
          <p:nvPr/>
        </p:nvCxnSpPr>
        <p:spPr>
          <a:xfrm rot="16200000" flipH="1">
            <a:off x="4402463" y="-450094"/>
            <a:ext cx="12700" cy="6264929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  <a:endCxn id="10" idx="2"/>
          </p:cNvCxnSpPr>
          <p:nvPr/>
        </p:nvCxnSpPr>
        <p:spPr>
          <a:xfrm flipV="1">
            <a:off x="1269999" y="1954368"/>
            <a:ext cx="994610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  <a:endCxn id="10" idx="2"/>
          </p:cNvCxnSpPr>
          <p:nvPr/>
        </p:nvCxnSpPr>
        <p:spPr>
          <a:xfrm flipH="1" flipV="1">
            <a:off x="2264609" y="1954368"/>
            <a:ext cx="962527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788609" y="251309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02357" y="2531641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23256" y="159798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Light"/>
                <a:cs typeface="Helvetica Light"/>
              </a:rPr>
              <a:t>“Traditional” programming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9915" y="451394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Light"/>
                <a:cs typeface="Helvetica Light"/>
              </a:rPr>
              <a:t>Machine Learning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78525" y="56352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33053" y="4594150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Inputs (observations)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82190" y="5219030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Computer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82045" y="5178926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Program</a:t>
            </a:r>
          </a:p>
        </p:txBody>
      </p:sp>
      <p:cxnSp>
        <p:nvCxnSpPr>
          <p:cNvPr id="34" name="Straight Arrow Connector 33"/>
          <p:cNvCxnSpPr>
            <a:endCxn id="31" idx="2"/>
          </p:cNvCxnSpPr>
          <p:nvPr/>
        </p:nvCxnSpPr>
        <p:spPr>
          <a:xfrm flipH="1" flipV="1">
            <a:off x="2687052" y="5178926"/>
            <a:ext cx="1101557" cy="141706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9" idx="0"/>
          </p:cNvCxnSpPr>
          <p:nvPr/>
        </p:nvCxnSpPr>
        <p:spPr>
          <a:xfrm flipH="1">
            <a:off x="2687052" y="5473032"/>
            <a:ext cx="1101557" cy="162185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5414698" y="537644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10610" y="3298997"/>
            <a:ext cx="6832844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Machine Learning is the field of study that gives computers the ability to learn without being explicitly programmed.</a:t>
            </a:r>
          </a:p>
          <a:p>
            <a:pPr>
              <a:lnSpc>
                <a:spcPct val="120000"/>
              </a:lnSpc>
            </a:pPr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-- Arthur Samuel (1959)</a:t>
            </a:r>
          </a:p>
        </p:txBody>
      </p:sp>
    </p:spTree>
    <p:extLst>
      <p:ext uri="{BB962C8B-B14F-4D97-AF65-F5344CB8AC3E}">
        <p14:creationId xmlns:p14="http://schemas.microsoft.com/office/powerpoint/2010/main" val="3092534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79" y="1128874"/>
            <a:ext cx="2975019" cy="1990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98" y="1084179"/>
            <a:ext cx="3081977" cy="20172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4979" y="3134199"/>
            <a:ext cx="20832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flic.kr</a:t>
            </a:r>
            <a:r>
              <a:rPr lang="en-US" sz="1000" dirty="0"/>
              <a:t>/p/5BLW6G [CC BY 2.0]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148" y="3588557"/>
            <a:ext cx="2537326" cy="11793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42148" y="4767878"/>
            <a:ext cx="253732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commons.wikimedia.org</a:t>
            </a:r>
            <a:r>
              <a:rPr lang="en-US" sz="1050" dirty="0"/>
              <a:t>/wiki/</a:t>
            </a:r>
            <a:r>
              <a:rPr lang="en-US" sz="1050" dirty="0" err="1"/>
              <a:t>File:Netflix_logo.svg</a:t>
            </a:r>
            <a:r>
              <a:rPr lang="en-US" sz="1050" dirty="0"/>
              <a:t> [public domain]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684" y="4163229"/>
            <a:ext cx="2225051" cy="16162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00844" y="5739367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By Steve </a:t>
            </a:r>
            <a:r>
              <a:rPr lang="en-US" sz="1100" dirty="0" err="1"/>
              <a:t>Jurvetson</a:t>
            </a:r>
            <a:r>
              <a:rPr lang="en-US" sz="1100" dirty="0"/>
              <a:t> [CC BY 2.0]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79998" y="3119432"/>
            <a:ext cx="30819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commons.wikimedia.org</a:t>
            </a:r>
            <a:r>
              <a:rPr lang="en-US" sz="900" dirty="0"/>
              <a:t>/wiki/File:American_book_company_1916._letter_envelope-2.JPG#filelinks [public domain]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102" y="5374105"/>
            <a:ext cx="478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And many, many more </a:t>
            </a:r>
            <a:r>
              <a:rPr lang="is-IS" sz="2800" dirty="0">
                <a:latin typeface="Helvetica Light"/>
                <a:cs typeface="Helvetica Light"/>
              </a:rPr>
              <a:t>…</a:t>
            </a:r>
            <a:endParaRPr lang="en-US" sz="28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80819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is key!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supervised_workflow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01"/>
          <a:stretch/>
        </p:blipFill>
        <p:spPr>
          <a:xfrm>
            <a:off x="1006257" y="1249409"/>
            <a:ext cx="7131486" cy="43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29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Types of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120761" y="1275347"/>
            <a:ext cx="2593472" cy="2502569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04090" y="1275347"/>
            <a:ext cx="2593472" cy="2502569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49982" y="1275347"/>
            <a:ext cx="2593472" cy="2502569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4508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4195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7146" y="2315471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Reinforcement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7148" y="3957052"/>
            <a:ext cx="259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3"/>
                </a:solidFill>
                <a:latin typeface="Helvetica Light"/>
                <a:cs typeface="Helvetica Light"/>
              </a:rPr>
              <a:t>Learning from 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3"/>
                </a:solidFill>
                <a:latin typeface="Helvetica Light"/>
                <a:cs typeface="Helvetica Light"/>
              </a:rPr>
              <a:t>e.g., spam 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11543" y="3957052"/>
            <a:ext cx="2986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  <a:latin typeface="Helvetica Light"/>
                <a:cs typeface="Helvetica Light"/>
              </a:rPr>
              <a:t>Discover structure in unlabeled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  <a:latin typeface="Helvetica Light"/>
                <a:cs typeface="Helvetica Light"/>
              </a:rPr>
              <a:t>e.g., document clustering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18919" y="4026564"/>
            <a:ext cx="316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Learning by “doing” with rewards for actions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e.g., Google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AlphaGo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20582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428150" y="1323474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68255" y="147938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8" name="Oval 7"/>
          <p:cNvSpPr/>
          <p:nvPr/>
        </p:nvSpPr>
        <p:spPr>
          <a:xfrm>
            <a:off x="1628761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55498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0" name="Oval 9"/>
          <p:cNvSpPr/>
          <p:nvPr/>
        </p:nvSpPr>
        <p:spPr>
          <a:xfrm>
            <a:off x="5350529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7266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Regression</a:t>
            </a:r>
          </a:p>
        </p:txBody>
      </p:sp>
      <p:cxnSp>
        <p:nvCxnSpPr>
          <p:cNvPr id="13" name="Straight Arrow Connector 12"/>
          <p:cNvCxnSpPr>
            <a:stCxn id="5" idx="5"/>
            <a:endCxn id="10" idx="0"/>
          </p:cNvCxnSpPr>
          <p:nvPr/>
        </p:nvCxnSpPr>
        <p:spPr>
          <a:xfrm>
            <a:off x="5641817" y="2028616"/>
            <a:ext cx="100544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8" idx="0"/>
          </p:cNvCxnSpPr>
          <p:nvPr/>
        </p:nvCxnSpPr>
        <p:spPr>
          <a:xfrm flipH="1">
            <a:off x="2925497" y="2028616"/>
            <a:ext cx="88245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858529" y="3868822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71898" y="5593348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021622" y="505791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70274" y="48803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422674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9139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95391" y="50193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45081" y="455513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091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239000" y="426720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980085" y="50051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485098" y="450293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36972" y="408074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58609" y="523731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858529" y="4158405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42021" y="4512710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858529" y="4512710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80081" y="5538348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x=0.8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22475" y="4382917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y=12.5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698766" y="4000500"/>
            <a:ext cx="1722821" cy="146909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248750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898871" y="4644527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958001" y="4967723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203671" y="481225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85367" y="509201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157036" y="459943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370866" y="50128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00914" y="51652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639902" y="45649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2647912" y="4673758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77280" y="4361317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2904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-09-14-kernel_pca_87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09" y="3162293"/>
            <a:ext cx="2500467" cy="25004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404090" y="1229910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44195" y="140369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9" name="Oval 8"/>
          <p:cNvSpPr/>
          <p:nvPr/>
        </p:nvSpPr>
        <p:spPr>
          <a:xfrm>
            <a:off x="1444280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84385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1" name="Oval 10"/>
          <p:cNvSpPr/>
          <p:nvPr/>
        </p:nvSpPr>
        <p:spPr>
          <a:xfrm>
            <a:off x="5513627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53732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Compression</a:t>
            </a:r>
          </a:p>
        </p:txBody>
      </p:sp>
      <p:cxnSp>
        <p:nvCxnSpPr>
          <p:cNvPr id="13" name="Straight Arrow Connector 12"/>
          <p:cNvCxnSpPr>
            <a:stCxn id="7" idx="5"/>
            <a:endCxn id="11" idx="0"/>
          </p:cNvCxnSpPr>
          <p:nvPr/>
        </p:nvCxnSpPr>
        <p:spPr>
          <a:xfrm>
            <a:off x="5617757" y="1983012"/>
            <a:ext cx="1192606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9" idx="0"/>
          </p:cNvCxnSpPr>
          <p:nvPr/>
        </p:nvCxnSpPr>
        <p:spPr>
          <a:xfrm flipH="1">
            <a:off x="2741016" y="1983012"/>
            <a:ext cx="1042879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696215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1693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065820" y="52044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297325" y="51195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065820" y="48761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90081" y="464995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370306" y="486095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467079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132574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958676" y="50673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670611" y="4206408"/>
            <a:ext cx="931895" cy="924692"/>
          </a:xfrm>
          <a:prstGeom prst="ellipse">
            <a:avLst/>
          </a:prstGeom>
          <a:solidFill>
            <a:schemeClr val="accent1">
              <a:alpha val="2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816484" y="4596072"/>
            <a:ext cx="856639" cy="777468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 descr="2014-09-14-kernel_pca_103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011" y="4252292"/>
            <a:ext cx="2173440" cy="1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36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Iris-</a:t>
            </a:r>
            <a:r>
              <a:rPr lang="en-US" sz="2400" dirty="0" err="1">
                <a:latin typeface="Helvetica Light"/>
                <a:cs typeface="Helvetica Light"/>
              </a:rPr>
              <a:t>Versicolor</a:t>
            </a:r>
            <a:endParaRPr lang="en-US" sz="2400" dirty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Iris-</a:t>
            </a:r>
            <a:r>
              <a:rPr lang="en-US" sz="2400" dirty="0" err="1">
                <a:latin typeface="Helvetica Light"/>
                <a:cs typeface="Helvetica Light"/>
              </a:rPr>
              <a:t>Setosa</a:t>
            </a:r>
            <a:endParaRPr lang="en-US" sz="2400" dirty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Iris-</a:t>
            </a:r>
            <a:r>
              <a:rPr lang="en-US" sz="2400" dirty="0" err="1">
                <a:latin typeface="Helvetica Light"/>
                <a:cs typeface="Helvetica Light"/>
              </a:rPr>
              <a:t>Setosa</a:t>
            </a:r>
            <a:endParaRPr lang="en-US" sz="2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7457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xtgen_talk_02_2015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7" b="4322"/>
          <a:stretch/>
        </p:blipFill>
        <p:spPr>
          <a:xfrm>
            <a:off x="438484" y="820197"/>
            <a:ext cx="8117305" cy="52624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2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416" y="960777"/>
            <a:ext cx="8353168" cy="5715430"/>
          </a:xfrm>
        </p:spPr>
        <p:txBody>
          <a:bodyPr>
            <a:normAutofit/>
          </a:bodyPr>
          <a:lstStyle/>
          <a:p>
            <a:r>
              <a:rPr lang="en-US" sz="2800" dirty="0"/>
              <a:t>AI researcher</a:t>
            </a:r>
          </a:p>
          <a:p>
            <a:pPr lvl="1"/>
            <a:r>
              <a:rPr lang="en-US" sz="2400" dirty="0"/>
              <a:t>B.S. in CS, Uni. Central Florida (2010)</a:t>
            </a:r>
          </a:p>
          <a:p>
            <a:pPr lvl="1"/>
            <a:r>
              <a:rPr lang="en-US" sz="2400" dirty="0"/>
              <a:t>Ph.D. in CS / EEBB, Michigan State Uni. (2015)</a:t>
            </a:r>
          </a:p>
          <a:p>
            <a:pPr lvl="1"/>
            <a:r>
              <a:rPr lang="en-US" sz="2400" dirty="0"/>
              <a:t>Lead Data Scientist, Life Epigenetics (biotech startup)</a:t>
            </a:r>
          </a:p>
          <a:p>
            <a:pPr lvl="1"/>
            <a:endParaRPr lang="en-US" sz="2400" dirty="0"/>
          </a:p>
          <a:p>
            <a:r>
              <a:rPr lang="en-US" sz="2800" dirty="0"/>
              <a:t>Data tinkerer</a:t>
            </a:r>
          </a:p>
          <a:p>
            <a:pPr lvl="1"/>
            <a:r>
              <a:rPr lang="en-US" sz="2400" dirty="0"/>
              <a:t>Data blog: </a:t>
            </a:r>
            <a:r>
              <a:rPr lang="en-US" sz="2400" dirty="0" err="1"/>
              <a:t>randalolson.com</a:t>
            </a:r>
            <a:r>
              <a:rPr lang="en-US" sz="2400" dirty="0"/>
              <a:t>/blog/</a:t>
            </a:r>
          </a:p>
          <a:p>
            <a:pPr lvl="1"/>
            <a:r>
              <a:rPr lang="en-US" sz="2400" dirty="0"/>
              <a:t>Community leader: </a:t>
            </a:r>
            <a:r>
              <a:rPr lang="en-US" sz="2400" dirty="0" err="1"/>
              <a:t>reddit.com</a:t>
            </a:r>
            <a:r>
              <a:rPr lang="en-US" sz="2400" dirty="0"/>
              <a:t>/r/</a:t>
            </a:r>
            <a:r>
              <a:rPr lang="en-US" sz="2400" dirty="0" err="1"/>
              <a:t>DataIsBeautiful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1649713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02 Scientific Computing Tools for Python: NumPy, </a:t>
            </a:r>
            <a:r>
              <a:rPr lang="en-US" sz="1800" b="1" dirty="0" err="1">
                <a:latin typeface="Helvetica"/>
                <a:cs typeface="Helvetica"/>
              </a:rPr>
              <a:t>SciPy</a:t>
            </a:r>
            <a:r>
              <a:rPr lang="en-US" sz="1800" b="1" dirty="0">
                <a:latin typeface="Helvetica"/>
                <a:cs typeface="Helvetica"/>
              </a:rPr>
              <a:t>, and </a:t>
            </a:r>
            <a:r>
              <a:rPr lang="en-US" sz="1800" b="1" dirty="0" err="1">
                <a:latin typeface="Helvetica"/>
                <a:cs typeface="Helvetica"/>
              </a:rPr>
              <a:t>matplotlib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  <a:p>
            <a:pPr marL="0" indent="0">
              <a:lnSpc>
                <a:spcPct val="140000"/>
              </a:lnSpc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1759165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Screen Shot 2016-07-10 at 10.3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4" y="1109579"/>
            <a:ext cx="7983050" cy="46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1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Arrays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7368" y="5454480"/>
            <a:ext cx="6276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Image source: “Why Python is Slow: Looking Under the Hood” by Jake </a:t>
            </a:r>
            <a:r>
              <a:rPr lang="en-US" sz="1400" b="1" dirty="0" err="1"/>
              <a:t>VanderPlas</a:t>
            </a:r>
            <a:endParaRPr lang="en-US" sz="1400" b="1" dirty="0"/>
          </a:p>
          <a:p>
            <a:r>
              <a:rPr lang="en-US" sz="1400" dirty="0"/>
              <a:t>http://</a:t>
            </a:r>
            <a:r>
              <a:rPr lang="en-US" sz="1400" dirty="0" err="1"/>
              <a:t>jakevdp.github.io</a:t>
            </a:r>
            <a:r>
              <a:rPr lang="en-US" sz="1400" dirty="0"/>
              <a:t>/blog/2014/05/09/why-python-is-slow/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94376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build around a C array with pointers to a contiguous data buffer of values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Linear algebra functions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Fancy indexing</a:t>
            </a:r>
          </a:p>
          <a:p>
            <a:pPr marL="285750" indent="-285750">
              <a:buFont typeface="Wingdings" charset="2"/>
              <a:buChar char="Ø"/>
            </a:pPr>
            <a:r>
              <a:rPr lang="is-IS" dirty="0">
                <a:latin typeface="Helvetica Light"/>
                <a:cs typeface="Helvetica Light"/>
              </a:rPr>
              <a:t>…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8348" y="943767"/>
            <a:ext cx="38902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&gt;&gt;&gt; import </a:t>
            </a:r>
            <a:r>
              <a:rPr lang="en-US" sz="1200" dirty="0" err="1"/>
              <a:t>numpy</a:t>
            </a:r>
            <a:endParaRPr lang="en-US" sz="1200" dirty="0"/>
          </a:p>
          <a:p>
            <a:r>
              <a:rPr lang="cs-CZ" sz="1200" dirty="0"/>
              <a:t>&gt;&gt;&gt; ary = </a:t>
            </a:r>
            <a:r>
              <a:rPr lang="cs-CZ" sz="1200" dirty="0" err="1"/>
              <a:t>numpy.array</a:t>
            </a:r>
            <a:r>
              <a:rPr lang="cs-CZ" sz="1200" dirty="0"/>
              <a:t>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ary</a:t>
            </a:r>
            <a:r>
              <a:rPr lang="en-US" sz="1200" dirty="0"/>
              <a:t>[[2, 4]]</a:t>
            </a:r>
          </a:p>
          <a:p>
            <a:r>
              <a:rPr lang="cs-CZ" sz="1200" dirty="0" err="1"/>
              <a:t>array</a:t>
            </a:r>
            <a:r>
              <a:rPr lang="cs-CZ" sz="1200" dirty="0"/>
              <a:t>([ 9, 11])</a:t>
            </a:r>
          </a:p>
          <a:p>
            <a:r>
              <a:rPr lang="cs-CZ" sz="1200" dirty="0"/>
              <a:t>&gt;&gt;&gt; </a:t>
            </a:r>
            <a:r>
              <a:rPr lang="cs-CZ" sz="1200" dirty="0" err="1"/>
              <a:t>lst</a:t>
            </a:r>
            <a:r>
              <a:rPr lang="cs-CZ" sz="1200" dirty="0"/>
              <a:t> = list([7,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lst</a:t>
            </a:r>
            <a:r>
              <a:rPr lang="en-US" sz="1200" dirty="0"/>
              <a:t>[2, 4]]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lst</a:t>
            </a:r>
            <a:r>
              <a:rPr lang="en-US" sz="1200" dirty="0"/>
              <a:t>[[2, 4]]</a:t>
            </a:r>
          </a:p>
          <a:p>
            <a:r>
              <a:rPr lang="en-US" sz="1200" dirty="0" err="1"/>
              <a:t>Traceback</a:t>
            </a:r>
            <a:r>
              <a:rPr lang="en-US" sz="1200" dirty="0"/>
              <a:t> (most recent call last):</a:t>
            </a:r>
          </a:p>
          <a:p>
            <a:r>
              <a:rPr lang="en-US" sz="1200" dirty="0"/>
              <a:t>  File "&lt;</a:t>
            </a:r>
            <a:r>
              <a:rPr lang="en-US" sz="1200" dirty="0" err="1"/>
              <a:t>stdin</a:t>
            </a:r>
            <a:r>
              <a:rPr lang="en-US" sz="1200" dirty="0"/>
              <a:t>&gt;", line 1, in &lt;module&gt;</a:t>
            </a:r>
          </a:p>
          <a:p>
            <a:r>
              <a:rPr lang="en-US" sz="1200" dirty="0" err="1"/>
              <a:t>TypeError</a:t>
            </a:r>
            <a:r>
              <a:rPr lang="en-US" sz="1200" dirty="0"/>
              <a:t>: list indices must be </a:t>
            </a:r>
          </a:p>
          <a:p>
            <a:r>
              <a:rPr lang="en-US" sz="1200" dirty="0"/>
              <a:t>integers or slices, not list</a:t>
            </a:r>
          </a:p>
        </p:txBody>
      </p:sp>
      <p:pic>
        <p:nvPicPr>
          <p:cNvPr id="8" name="Picture 7" descr="array_vs_l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2501688"/>
            <a:ext cx="5347368" cy="29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90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SciPy</a:t>
            </a:r>
            <a:r>
              <a:rPr lang="en-US" b="1" dirty="0"/>
              <a:t> Sparse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2315" y="1794584"/>
            <a:ext cx="7670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&gt;&gt;&gt; from </a:t>
            </a:r>
            <a:r>
              <a:rPr lang="en-US" dirty="0" err="1">
                <a:latin typeface="Andale Mono"/>
                <a:cs typeface="Andale Mono"/>
              </a:rPr>
              <a:t>scipy</a:t>
            </a:r>
            <a:r>
              <a:rPr lang="en-US" dirty="0">
                <a:latin typeface="Andale Mono"/>
                <a:cs typeface="Andale Mono"/>
              </a:rPr>
              <a:t> import sparse</a:t>
            </a:r>
          </a:p>
          <a:p>
            <a:r>
              <a:rPr lang="en-US" dirty="0">
                <a:latin typeface="Andale Mono"/>
                <a:cs typeface="Andale Mono"/>
              </a:rPr>
              <a:t>&gt;&gt;&gt; </a:t>
            </a:r>
            <a:r>
              <a:rPr lang="en-US" dirty="0" err="1">
                <a:latin typeface="Andale Mono"/>
                <a:cs typeface="Andale Mono"/>
              </a:rPr>
              <a:t>mtx</a:t>
            </a:r>
            <a:r>
              <a:rPr lang="en-US" dirty="0">
                <a:latin typeface="Andale Mono"/>
                <a:cs typeface="Andale Mono"/>
              </a:rPr>
              <a:t> = </a:t>
            </a:r>
            <a:r>
              <a:rPr lang="en-US" dirty="0" err="1">
                <a:latin typeface="Andale Mono"/>
                <a:cs typeface="Andale Mono"/>
              </a:rPr>
              <a:t>sparse.lil_matrix</a:t>
            </a:r>
            <a:r>
              <a:rPr lang="en-US" dirty="0">
                <a:latin typeface="Andale Mono"/>
                <a:cs typeface="Andale Mono"/>
              </a:rPr>
              <a:t>([[0, 1, 2,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[3, 0, 1,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[1, 0, 0, 1]])</a:t>
            </a:r>
          </a:p>
          <a:p>
            <a:r>
              <a:rPr lang="pt-BR" dirty="0">
                <a:latin typeface="Andale Mono"/>
                <a:cs typeface="Andale Mono"/>
              </a:rPr>
              <a:t>&gt;&gt;&gt; </a:t>
            </a:r>
            <a:r>
              <a:rPr lang="pt-BR" dirty="0" err="1">
                <a:latin typeface="Andale Mono"/>
                <a:cs typeface="Andale Mono"/>
              </a:rPr>
              <a:t>print</a:t>
            </a:r>
            <a:r>
              <a:rPr lang="pt-BR" dirty="0">
                <a:latin typeface="Andale Mono"/>
                <a:cs typeface="Andale Mono"/>
              </a:rPr>
              <a:t>(</a:t>
            </a:r>
            <a:r>
              <a:rPr lang="pt-BR" dirty="0" err="1">
                <a:latin typeface="Andale Mono"/>
                <a:cs typeface="Andale Mono"/>
              </a:rPr>
              <a:t>mtx</a:t>
            </a:r>
            <a:r>
              <a:rPr lang="pt-BR" dirty="0">
                <a:latin typeface="Andale Mono"/>
                <a:cs typeface="Andale Mono"/>
              </a:rPr>
              <a:t>)</a:t>
            </a:r>
          </a:p>
          <a:p>
            <a:r>
              <a:rPr lang="is-IS" dirty="0">
                <a:latin typeface="Andale Mono"/>
                <a:cs typeface="Andale Mono"/>
              </a:rPr>
              <a:t>  (0, 1)	1</a:t>
            </a:r>
          </a:p>
          <a:p>
            <a:r>
              <a:rPr lang="is-IS" dirty="0">
                <a:latin typeface="Andale Mono"/>
                <a:cs typeface="Andale Mono"/>
              </a:rPr>
              <a:t>  (0, 2)	2</a:t>
            </a:r>
          </a:p>
          <a:p>
            <a:r>
              <a:rPr lang="is-IS" dirty="0">
                <a:latin typeface="Andale Mono"/>
                <a:cs typeface="Andale Mono"/>
              </a:rPr>
              <a:t>  (1, 0)	3</a:t>
            </a:r>
          </a:p>
          <a:p>
            <a:r>
              <a:rPr lang="is-IS" dirty="0">
                <a:latin typeface="Andale Mono"/>
                <a:cs typeface="Andale Mono"/>
              </a:rPr>
              <a:t>  (1, 2)	1</a:t>
            </a:r>
          </a:p>
          <a:p>
            <a:r>
              <a:rPr lang="is-IS" dirty="0">
                <a:latin typeface="Andale Mono"/>
                <a:cs typeface="Andale Mono"/>
              </a:rPr>
              <a:t>  (2, 0)	1</a:t>
            </a:r>
          </a:p>
          <a:p>
            <a:r>
              <a:rPr lang="is-IS" dirty="0">
                <a:latin typeface="Andale Mono"/>
                <a:cs typeface="Andale Mono"/>
              </a:rPr>
              <a:t>  (2, 3)	1</a:t>
            </a:r>
            <a:endParaRPr lang="de-DE" dirty="0">
              <a:latin typeface="Andale Mono"/>
              <a:cs typeface="Andale Mono"/>
            </a:endParaRPr>
          </a:p>
          <a:p>
            <a:r>
              <a:rPr lang="de-DE" dirty="0">
                <a:latin typeface="Andale Mono"/>
                <a:cs typeface="Andale Mono"/>
              </a:rPr>
              <a:t>&gt;&gt;&gt; </a:t>
            </a:r>
            <a:r>
              <a:rPr lang="de-DE" dirty="0" err="1">
                <a:latin typeface="Andale Mono"/>
                <a:cs typeface="Andale Mono"/>
              </a:rPr>
              <a:t>print</a:t>
            </a:r>
            <a:r>
              <a:rPr lang="de-DE" dirty="0">
                <a:latin typeface="Andale Mono"/>
                <a:cs typeface="Andale Mono"/>
              </a:rPr>
              <a:t>(</a:t>
            </a:r>
            <a:r>
              <a:rPr lang="de-DE" dirty="0" err="1">
                <a:latin typeface="Andale Mono"/>
                <a:cs typeface="Andale Mono"/>
              </a:rPr>
              <a:t>mtx.toarray</a:t>
            </a:r>
            <a:r>
              <a:rPr lang="de-DE" dirty="0">
                <a:latin typeface="Andale Mono"/>
                <a:cs typeface="Andale Mono"/>
              </a:rPr>
              <a:t>()) </a:t>
            </a:r>
          </a:p>
          <a:p>
            <a:r>
              <a:rPr lang="cs-CZ" dirty="0">
                <a:latin typeface="Andale Mono"/>
                <a:cs typeface="Andale Mono"/>
              </a:rPr>
              <a:t>[[0 1 2 0]</a:t>
            </a:r>
          </a:p>
          <a:p>
            <a:r>
              <a:rPr lang="pt-BR" dirty="0">
                <a:latin typeface="Andale Mono"/>
                <a:cs typeface="Andale Mono"/>
              </a:rPr>
              <a:t> [3 0 1 0]</a:t>
            </a:r>
          </a:p>
          <a:p>
            <a:r>
              <a:rPr lang="pt-BR" dirty="0">
                <a:latin typeface="Andale Mono"/>
                <a:cs typeface="Andale Mono"/>
              </a:rPr>
              <a:t> [1 0 0 1]]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2315" y="1119378"/>
            <a:ext cx="454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Light"/>
                <a:cs typeface="Helvetica Light"/>
              </a:rPr>
              <a:t>List of Lists (LIL) example</a:t>
            </a:r>
          </a:p>
        </p:txBody>
      </p:sp>
    </p:spTree>
    <p:extLst>
      <p:ext uri="{BB962C8B-B14F-4D97-AF65-F5344CB8AC3E}">
        <p14:creationId xmlns:p14="http://schemas.microsoft.com/office/powerpoint/2010/main" val="2750365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matplotlib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422" y="943767"/>
            <a:ext cx="922421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matplotlib.pyplot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plt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numpy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np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>
                <a:latin typeface="Andale Mono"/>
                <a:cs typeface="Andale Mono"/>
              </a:rPr>
              <a:t>&gt;&gt;&gt;</a:t>
            </a:r>
          </a:p>
          <a:p>
            <a:r>
              <a:rPr lang="en-US" dirty="0">
                <a:latin typeface="Andale Mono"/>
                <a:cs typeface="Andale Mono"/>
              </a:rPr>
              <a:t>&gt;&gt;&gt; mu, sigma = 200, 25</a:t>
            </a:r>
          </a:p>
          <a:p>
            <a:r>
              <a:rPr lang="en-US" dirty="0">
                <a:latin typeface="Andale Mono"/>
                <a:cs typeface="Andale Mono"/>
              </a:rPr>
              <a:t>&gt;&gt;&gt; x = mu + sigma*</a:t>
            </a:r>
            <a:r>
              <a:rPr lang="en-US" dirty="0" err="1">
                <a:latin typeface="Andale Mono"/>
                <a:cs typeface="Andale Mono"/>
              </a:rPr>
              <a:t>np.random.randn</a:t>
            </a:r>
            <a:r>
              <a:rPr lang="en-US" dirty="0">
                <a:latin typeface="Andale Mono"/>
                <a:cs typeface="Andale Mono"/>
              </a:rPr>
              <a:t>(10000)</a:t>
            </a:r>
          </a:p>
          <a:p>
            <a:r>
              <a:rPr lang="en-US" dirty="0">
                <a:latin typeface="Andale Mono"/>
                <a:cs typeface="Andale Mono"/>
              </a:rPr>
              <a:t>&gt;&gt;&gt; </a:t>
            </a:r>
            <a:r>
              <a:rPr lang="en-US" dirty="0" err="1">
                <a:latin typeface="Andale Mono"/>
                <a:cs typeface="Andale Mono"/>
              </a:rPr>
              <a:t>plt.hist</a:t>
            </a:r>
            <a:r>
              <a:rPr lang="en-US" dirty="0">
                <a:latin typeface="Andale Mono"/>
                <a:cs typeface="Andale Mono"/>
              </a:rPr>
              <a:t>(x, 20, normed=1, </a:t>
            </a:r>
          </a:p>
          <a:p>
            <a:r>
              <a:rPr lang="en-US" dirty="0">
                <a:latin typeface="Andale Mono"/>
                <a:cs typeface="Andale Mono"/>
              </a:rPr>
              <a:t>...         </a:t>
            </a:r>
            <a:r>
              <a:rPr lang="en-US" dirty="0" err="1">
                <a:latin typeface="Andale Mono"/>
                <a:cs typeface="Andale Mono"/>
              </a:rPr>
              <a:t>histtype</a:t>
            </a:r>
            <a:r>
              <a:rPr lang="en-US" dirty="0">
                <a:latin typeface="Andale Mono"/>
                <a:cs typeface="Andale Mono"/>
              </a:rPr>
              <a:t>='</a:t>
            </a:r>
            <a:r>
              <a:rPr lang="en-US" dirty="0" err="1">
                <a:latin typeface="Andale Mono"/>
                <a:cs typeface="Andale Mono"/>
              </a:rPr>
              <a:t>stepfilled</a:t>
            </a:r>
            <a:r>
              <a:rPr lang="en-US" dirty="0">
                <a:latin typeface="Andale Mono"/>
                <a:cs typeface="Andale Mono"/>
              </a:rPr>
              <a:t>', </a:t>
            </a:r>
          </a:p>
          <a:p>
            <a:r>
              <a:rPr lang="en-US" dirty="0">
                <a:latin typeface="Andale Mono"/>
                <a:cs typeface="Andale Mono"/>
              </a:rPr>
              <a:t>...         </a:t>
            </a:r>
            <a:r>
              <a:rPr lang="en-US" dirty="0" err="1">
                <a:latin typeface="Andale Mono"/>
                <a:cs typeface="Andale Mono"/>
              </a:rPr>
              <a:t>facecolor</a:t>
            </a:r>
            <a:r>
              <a:rPr lang="en-US" dirty="0">
                <a:latin typeface="Andale Mono"/>
                <a:cs typeface="Andale Mono"/>
              </a:rPr>
              <a:t>='b', </a:t>
            </a:r>
          </a:p>
          <a:p>
            <a:r>
              <a:rPr lang="en-US" dirty="0">
                <a:latin typeface="Andale Mono"/>
                <a:cs typeface="Andale Mono"/>
              </a:rPr>
              <a:t>...         alpha=0.75)</a:t>
            </a:r>
          </a:p>
          <a:p>
            <a:r>
              <a:rPr lang="en-US" dirty="0">
                <a:latin typeface="Andale Mono"/>
                <a:cs typeface="Andale Mono"/>
              </a:rPr>
              <a:t>&gt;&gt;&gt; </a:t>
            </a:r>
            <a:r>
              <a:rPr lang="en-US" dirty="0" err="1">
                <a:latin typeface="Andale Mono"/>
                <a:cs typeface="Andale Mono"/>
              </a:rPr>
              <a:t>plt.show</a:t>
            </a:r>
            <a:r>
              <a:rPr lang="en-US" dirty="0">
                <a:latin typeface="Andale Mono"/>
                <a:cs typeface="Andale Mono"/>
              </a:rPr>
              <a:t>()</a:t>
            </a:r>
          </a:p>
        </p:txBody>
      </p:sp>
      <p:pic>
        <p:nvPicPr>
          <p:cNvPr id="2" name="Picture 1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587" y="2843564"/>
            <a:ext cx="4069213" cy="30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33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1146412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Iris-</a:t>
            </a:r>
            <a:r>
              <a:rPr lang="en-US" sz="2400" dirty="0" err="1">
                <a:latin typeface="Helvetica Light"/>
                <a:cs typeface="Helvetica Light"/>
              </a:rPr>
              <a:t>Versicolor</a:t>
            </a:r>
            <a:endParaRPr lang="en-US" sz="2400" dirty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Iris-</a:t>
            </a:r>
            <a:r>
              <a:rPr lang="en-US" sz="2400" dirty="0" err="1">
                <a:latin typeface="Helvetica Light"/>
                <a:cs typeface="Helvetica Light"/>
              </a:rPr>
              <a:t>Setosa</a:t>
            </a:r>
            <a:endParaRPr lang="en-US" sz="2400" dirty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Iris-</a:t>
            </a:r>
            <a:r>
              <a:rPr lang="en-US" sz="2400" dirty="0" err="1">
                <a:latin typeface="Helvetica Light"/>
                <a:cs typeface="Helvetica Light"/>
              </a:rPr>
              <a:t>Setosa</a:t>
            </a:r>
            <a:endParaRPr lang="en-US" sz="2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3032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64" y="943767"/>
            <a:ext cx="5198310" cy="51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01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Synthetic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8824" y="1005673"/>
            <a:ext cx="6649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ndale Mono"/>
                <a:cs typeface="Andale Mono"/>
              </a:rPr>
              <a:t>from </a:t>
            </a:r>
            <a:r>
              <a:rPr lang="en-US" sz="2400" dirty="0" err="1">
                <a:latin typeface="Andale Mono"/>
                <a:cs typeface="Andale Mono"/>
              </a:rPr>
              <a:t>sklearn.datasets</a:t>
            </a:r>
            <a:r>
              <a:rPr lang="en-US" sz="2400" dirty="0">
                <a:latin typeface="Andale Mono"/>
                <a:cs typeface="Andale Mono"/>
              </a:rPr>
              <a:t> import make_</a:t>
            </a:r>
            <a:r>
              <a:rPr lang="is-IS" sz="2400" dirty="0">
                <a:latin typeface="Andale Mono"/>
                <a:cs typeface="Andale Mono"/>
              </a:rPr>
              <a:t>…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6" name="Picture 5" descr="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51" y="1467338"/>
            <a:ext cx="6686885" cy="44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75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10499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554"/>
            <a:ext cx="8229600" cy="5025381"/>
          </a:xfrm>
        </p:spPr>
        <p:txBody>
          <a:bodyPr>
            <a:normAutofit/>
          </a:bodyPr>
          <a:lstStyle/>
          <a:p>
            <a:r>
              <a:rPr lang="en-US" sz="2400" dirty="0"/>
              <a:t>What kind of problems you apply machine learning to</a:t>
            </a:r>
          </a:p>
          <a:p>
            <a:r>
              <a:rPr lang="en-US" sz="2400" dirty="0"/>
              <a:t>Python scientific computing ecosystem</a:t>
            </a:r>
          </a:p>
          <a:p>
            <a:r>
              <a:rPr lang="en-US" sz="2400" dirty="0"/>
              <a:t>How the </a:t>
            </a:r>
            <a:r>
              <a:rPr lang="en-US" sz="2400" b="1" dirty="0">
                <a:latin typeface="Helvetica "/>
                <a:cs typeface="Helvetica "/>
              </a:rPr>
              <a:t>data should be shaped </a:t>
            </a:r>
            <a:r>
              <a:rPr lang="en-US" sz="2400" dirty="0"/>
              <a:t>for </a:t>
            </a:r>
            <a:r>
              <a:rPr lang="en-US" sz="2400" dirty="0" err="1"/>
              <a:t>sklearn</a:t>
            </a:r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err="1"/>
              <a:t>sklearn</a:t>
            </a:r>
            <a:r>
              <a:rPr lang="en-US" sz="2400" dirty="0"/>
              <a:t> interface</a:t>
            </a:r>
          </a:p>
          <a:p>
            <a:r>
              <a:rPr lang="en-US" sz="2400" dirty="0"/>
              <a:t>How to </a:t>
            </a:r>
            <a:r>
              <a:rPr lang="en-US" sz="2400" b="1" dirty="0">
                <a:latin typeface="Helvetica "/>
                <a:cs typeface="Helvetica "/>
              </a:rPr>
              <a:t>build and use</a:t>
            </a:r>
            <a:r>
              <a:rPr lang="en-US" sz="2400" dirty="0">
                <a:latin typeface="Helvetica "/>
                <a:cs typeface="Helvetica "/>
              </a:rPr>
              <a:t> </a:t>
            </a:r>
            <a:r>
              <a:rPr lang="en-US" sz="2400" dirty="0" err="1"/>
              <a:t>sklearn</a:t>
            </a:r>
            <a:r>
              <a:rPr lang="en-US" sz="2400" dirty="0"/>
              <a:t> ML models</a:t>
            </a:r>
          </a:p>
          <a:p>
            <a:pPr lvl="1"/>
            <a:r>
              <a:rPr lang="en-US" sz="2000" dirty="0"/>
              <a:t>Both for </a:t>
            </a:r>
            <a:r>
              <a:rPr lang="en-US" sz="2000" b="1" dirty="0"/>
              <a:t>supervised</a:t>
            </a:r>
            <a:r>
              <a:rPr lang="en-US" sz="2000" dirty="0"/>
              <a:t> and </a:t>
            </a:r>
            <a:r>
              <a:rPr lang="en-US" sz="2000" b="1" dirty="0"/>
              <a:t>unsupervised</a:t>
            </a:r>
            <a:r>
              <a:rPr lang="en-US" sz="2000" dirty="0"/>
              <a:t> ML</a:t>
            </a:r>
          </a:p>
          <a:p>
            <a:r>
              <a:rPr lang="en-US" sz="2400" b="1" dirty="0">
                <a:latin typeface="Helvetica "/>
                <a:cs typeface="Helvetica "/>
              </a:rPr>
              <a:t>Cross-validation </a:t>
            </a:r>
            <a:r>
              <a:rPr lang="en-US" sz="2400" dirty="0"/>
              <a:t>and model overfitting/</a:t>
            </a:r>
            <a:r>
              <a:rPr lang="en-US" sz="2400" dirty="0" err="1"/>
              <a:t>underfitting</a:t>
            </a:r>
            <a:endParaRPr lang="en-US" sz="2400" dirty="0"/>
          </a:p>
          <a:p>
            <a:r>
              <a:rPr lang="en-US" sz="2400" b="1" dirty="0">
                <a:latin typeface="Helvetica "/>
                <a:cs typeface="Helvetica "/>
              </a:rPr>
              <a:t>Hyperparameter optimization </a:t>
            </a:r>
            <a:r>
              <a:rPr lang="en-US" sz="2400" dirty="0"/>
              <a:t>and grid search</a:t>
            </a:r>
          </a:p>
          <a:p>
            <a:r>
              <a:rPr lang="en-US" sz="2400" b="1" dirty="0">
                <a:latin typeface="Helvetica "/>
                <a:cs typeface="Helvetica "/>
              </a:rPr>
              <a:t>Feature preprocessing </a:t>
            </a:r>
            <a:r>
              <a:rPr lang="en-US" sz="2400" dirty="0"/>
              <a:t>in </a:t>
            </a:r>
            <a:r>
              <a:rPr lang="en-US" sz="2400" dirty="0" err="1"/>
              <a:t>sklearn</a:t>
            </a:r>
            <a:endParaRPr lang="en-US" sz="2400" dirty="0"/>
          </a:p>
          <a:p>
            <a:r>
              <a:rPr lang="en-US" sz="2400" dirty="0"/>
              <a:t>Putting it all together with </a:t>
            </a:r>
            <a:r>
              <a:rPr lang="en-US" sz="2400" b="1" dirty="0" err="1">
                <a:latin typeface="Helvetica "/>
                <a:cs typeface="Helvetica "/>
              </a:rPr>
              <a:t>sklearn</a:t>
            </a:r>
            <a:r>
              <a:rPr lang="en-US" sz="2400" b="1" dirty="0">
                <a:latin typeface="Helvetica "/>
                <a:cs typeface="Helvetica "/>
              </a:rPr>
              <a:t> Pipelines</a:t>
            </a:r>
          </a:p>
          <a:p>
            <a:r>
              <a:rPr lang="en-US" sz="2400" i="1" dirty="0"/>
              <a:t>Teaser:</a:t>
            </a:r>
            <a:r>
              <a:rPr lang="en-US" sz="2400" dirty="0"/>
              <a:t>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about</a:t>
            </a:r>
          </a:p>
        </p:txBody>
      </p:sp>
    </p:spTree>
    <p:extLst>
      <p:ext uri="{BB962C8B-B14F-4D97-AF65-F5344CB8AC3E}">
        <p14:creationId xmlns:p14="http://schemas.microsoft.com/office/powerpoint/2010/main" val="234439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&amp; Test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4611" y="1457157"/>
            <a:ext cx="6999706" cy="548106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4611" y="3006558"/>
            <a:ext cx="3965073" cy="548106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9684" y="3674979"/>
            <a:ext cx="3034633" cy="548106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4612" y="1470526"/>
            <a:ext cx="6999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Light"/>
                <a:cs typeface="Helvetica Light"/>
              </a:rPr>
              <a:t>All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4612" y="3018076"/>
            <a:ext cx="396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Light"/>
                <a:cs typeface="Helvetica Light"/>
              </a:rPr>
              <a:t>Training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9684" y="3678991"/>
            <a:ext cx="3034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Light"/>
                <a:cs typeface="Helvetica Light"/>
              </a:rPr>
              <a:t>Test Data</a:t>
            </a: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>
            <a:off x="4494464" y="2005263"/>
            <a:ext cx="1828799" cy="15360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7" idx="0"/>
          </p:cNvCxnSpPr>
          <p:nvPr/>
        </p:nvCxnSpPr>
        <p:spPr>
          <a:xfrm flipH="1">
            <a:off x="2977148" y="2005263"/>
            <a:ext cx="1517316" cy="10012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4785" y="4187507"/>
            <a:ext cx="2874211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Helvetica Light"/>
                <a:cs typeface="Helvetica Light"/>
              </a:rPr>
              <a:t>Typically: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>
                <a:latin typeface="Helvetica Light"/>
                <a:cs typeface="Helvetica Light"/>
              </a:rPr>
              <a:t>75% : 25%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>
                <a:latin typeface="Helvetica Light"/>
                <a:cs typeface="Helvetica Light"/>
              </a:rPr>
              <a:t>2/3 : 1/3</a:t>
            </a:r>
          </a:p>
        </p:txBody>
      </p:sp>
    </p:spTree>
    <p:extLst>
      <p:ext uri="{BB962C8B-B14F-4D97-AF65-F5344CB8AC3E}">
        <p14:creationId xmlns:p14="http://schemas.microsoft.com/office/powerpoint/2010/main" val="4054674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 descr="iris-dist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98" b="44797"/>
          <a:stretch/>
        </p:blipFill>
        <p:spPr>
          <a:xfrm>
            <a:off x="1043222" y="1221958"/>
            <a:ext cx="5777452" cy="3991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221" y="883404"/>
            <a:ext cx="197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Non-stratified split: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220" y="5223694"/>
            <a:ext cx="5427731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training set → 38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28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34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test set → 12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22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16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2941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1572648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8" y="1149684"/>
            <a:ext cx="5074529" cy="4451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3162" y="5428047"/>
            <a:ext cx="35265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1600" dirty="0">
                <a:latin typeface="Helvetica Light"/>
                <a:cs typeface="Helvetica Light"/>
              </a:rPr>
              <a:t>Fit model on all data after evaluation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Light"/>
                <a:cs typeface="Helvetica Light"/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47746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9" y="1467852"/>
            <a:ext cx="4669354" cy="4096085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Light"/>
                <a:cs typeface="Helvetica Light"/>
              </a:rPr>
              <a:t>GENERALIZATION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73124" y="943767"/>
            <a:ext cx="451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Andale Mono"/>
                <a:cs typeface="Andale Mono"/>
              </a:rPr>
              <a:t>estimator.fit</a:t>
            </a:r>
            <a:r>
              <a:rPr lang="en-US" dirty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Andale Mono"/>
                <a:cs typeface="Andale Mono"/>
              </a:rPr>
              <a:t>X_train</a:t>
            </a:r>
            <a:r>
              <a:rPr lang="en-US" dirty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Andale Mono"/>
                <a:cs typeface="Andale Mono"/>
              </a:rPr>
              <a:t>y_train</a:t>
            </a:r>
            <a:r>
              <a:rPr lang="en-US" dirty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73124" y="2887579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latin typeface="Andale Mono"/>
                <a:cs typeface="Andale Mono"/>
              </a:rPr>
              <a:t>estimator.predict</a:t>
            </a:r>
            <a:r>
              <a:rPr lang="en-US" sz="2000" dirty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3124" y="5478426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latin typeface="Andale Mono"/>
                <a:cs typeface="Andale Mono"/>
              </a:rPr>
              <a:t>estimator.score</a:t>
            </a:r>
            <a:r>
              <a:rPr lang="en-US" sz="2000" dirty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sz="2000" dirty="0" err="1">
                <a:solidFill>
                  <a:srgbClr val="0000FF"/>
                </a:solidFill>
                <a:latin typeface="Andale Mono"/>
                <a:cs typeface="Andale Mono"/>
              </a:rPr>
              <a:t>y_test</a:t>
            </a:r>
            <a:r>
              <a:rPr lang="en-US" sz="2000" dirty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2101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 descr="03_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6" y="943767"/>
            <a:ext cx="5727843" cy="5097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5071" y="1209523"/>
            <a:ext cx="1124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Light"/>
                <a:cs typeface="Helvetica Light"/>
              </a:rPr>
              <a:t>k=5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096" y="5517794"/>
            <a:ext cx="406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Light"/>
                <a:cs typeface="Helvetica Light"/>
              </a:rPr>
              <a:t>Image source: https://</a:t>
            </a:r>
            <a:r>
              <a:rPr lang="en-US" sz="1000" dirty="0" err="1">
                <a:latin typeface="Helvetica Light"/>
                <a:cs typeface="Helvetica Light"/>
              </a:rPr>
              <a:t>github.com</a:t>
            </a:r>
            <a:r>
              <a:rPr lang="en-US" sz="1000" dirty="0">
                <a:latin typeface="Helvetica Light"/>
                <a:cs typeface="Helvetica Light"/>
              </a:rPr>
              <a:t>/</a:t>
            </a:r>
            <a:r>
              <a:rPr lang="en-US" sz="1000" dirty="0" err="1">
                <a:latin typeface="Helvetica Light"/>
                <a:cs typeface="Helvetica Light"/>
              </a:rPr>
              <a:t>rasbt</a:t>
            </a:r>
            <a:r>
              <a:rPr lang="en-US" sz="1000" dirty="0">
                <a:latin typeface="Helvetica Light"/>
                <a:cs typeface="Helvetica Light"/>
              </a:rPr>
              <a:t>/python-machine-learning-book/blob/master/code/ch03/images/03_20.png</a:t>
            </a:r>
          </a:p>
        </p:txBody>
      </p:sp>
      <p:pic>
        <p:nvPicPr>
          <p:cNvPr id="8" name="Picture 7" descr="Screen Shot 2016-07-11 at 12.41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78" y="1790095"/>
            <a:ext cx="3596604" cy="9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8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314858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4475" y="1297596"/>
            <a:ext cx="866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ndale Mono"/>
                <a:cs typeface="Andale Mono"/>
              </a:rPr>
              <a:t>y =</a:t>
            </a:r>
            <a:r>
              <a:rPr lang="en-US" sz="3600" dirty="0" err="1">
                <a:latin typeface="Andale Mono"/>
                <a:cs typeface="Andale Mono"/>
              </a:rPr>
              <a:t>coef</a:t>
            </a:r>
            <a:r>
              <a:rPr lang="en-US" sz="3600" dirty="0">
                <a:latin typeface="Andale Mono"/>
                <a:cs typeface="Andale Mono"/>
              </a:rPr>
              <a:t>_[0]*X[0] + intercept_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28800" y="2204502"/>
            <a:ext cx="5486400" cy="3657600"/>
            <a:chOff x="3376991" y="2380344"/>
            <a:chExt cx="5486400" cy="3657600"/>
          </a:xfrm>
        </p:grpSpPr>
        <p:pic>
          <p:nvPicPr>
            <p:cNvPr id="6" name="Picture 5" descr="re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991" y="2380344"/>
              <a:ext cx="5486400" cy="36576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724880" y="5668612"/>
              <a:ext cx="3370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ndale Mono"/>
                  <a:cs typeface="Andale Mono"/>
                </a:rPr>
                <a:t>X[0] (feature variable)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2189650" y="3909964"/>
              <a:ext cx="2816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ndale Mono"/>
                  <a:cs typeface="Andale Mono"/>
                </a:rPr>
                <a:t>y (target variable)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6793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2000848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Transformers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 descr="un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24" b="61905"/>
          <a:stretch/>
        </p:blipFill>
        <p:spPr>
          <a:xfrm>
            <a:off x="1751501" y="1507321"/>
            <a:ext cx="5384689" cy="313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705048"/>
            <a:ext cx="7924799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>
                <a:latin typeface="Andale Mono"/>
                <a:cs typeface="Andale Mono"/>
              </a:rPr>
              <a:t>transformer.fit</a:t>
            </a:r>
            <a:r>
              <a:rPr lang="en-US" sz="2000" dirty="0">
                <a:latin typeface="Andale Mono"/>
                <a:cs typeface="Andale Mono"/>
              </a:rPr>
              <a:t>(</a:t>
            </a:r>
            <a:r>
              <a:rPr lang="en-US" sz="2000" dirty="0" err="1">
                <a:latin typeface="Andale Mono"/>
                <a:cs typeface="Andale Mono"/>
              </a:rPr>
              <a:t>X_train</a:t>
            </a:r>
            <a:r>
              <a:rPr lang="en-US" sz="2000" dirty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>
                <a:latin typeface="Andale Mono"/>
                <a:cs typeface="Andale Mono"/>
              </a:rPr>
              <a:t>X_train_transf</a:t>
            </a:r>
            <a:r>
              <a:rPr lang="en-US" sz="2000" dirty="0">
                <a:latin typeface="Andale Mono"/>
                <a:cs typeface="Andale Mono"/>
              </a:rPr>
              <a:t> = </a:t>
            </a:r>
            <a:r>
              <a:rPr lang="en-US" sz="2000" dirty="0" err="1">
                <a:latin typeface="Andale Mono"/>
                <a:cs typeface="Andale Mono"/>
              </a:rPr>
              <a:t>transformer.transform</a:t>
            </a:r>
            <a:r>
              <a:rPr lang="en-US" sz="2000" dirty="0">
                <a:latin typeface="Andale Mono"/>
                <a:cs typeface="Andale Mono"/>
              </a:rPr>
              <a:t>(</a:t>
            </a:r>
            <a:r>
              <a:rPr lang="en-US" sz="2000" dirty="0" err="1">
                <a:latin typeface="Andale Mono"/>
                <a:cs typeface="Andale Mono"/>
              </a:rPr>
              <a:t>X_train</a:t>
            </a:r>
            <a:r>
              <a:rPr lang="en-US" sz="2000" dirty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>
                <a:latin typeface="Andale Mono"/>
                <a:cs typeface="Andale Mono"/>
              </a:rPr>
              <a:t>X_test_transf</a:t>
            </a:r>
            <a:r>
              <a:rPr lang="en-US" sz="2000" dirty="0">
                <a:latin typeface="Andale Mono"/>
                <a:cs typeface="Andale Mono"/>
              </a:rPr>
              <a:t>  = </a:t>
            </a:r>
            <a:r>
              <a:rPr lang="en-US" sz="2000" dirty="0" err="1">
                <a:latin typeface="Andale Mono"/>
                <a:cs typeface="Andale Mono"/>
              </a:rPr>
              <a:t>transformer.transform</a:t>
            </a:r>
            <a:r>
              <a:rPr lang="en-US" sz="2000" dirty="0">
                <a:latin typeface="Andale Mono"/>
                <a:cs typeface="Andale Mono"/>
              </a:rPr>
              <a:t>(</a:t>
            </a:r>
            <a:r>
              <a:rPr lang="en-US" sz="2000" dirty="0" err="1">
                <a:latin typeface="Andale Mono"/>
                <a:cs typeface="Andale Mono"/>
              </a:rPr>
              <a:t>X_test</a:t>
            </a:r>
            <a:r>
              <a:rPr lang="en-US" sz="2000" dirty="0">
                <a:latin typeface="Andale Mono"/>
                <a:cs typeface="Andale Mono"/>
              </a:rPr>
              <a:t>)</a:t>
            </a:r>
          </a:p>
          <a:p>
            <a:pPr>
              <a:lnSpc>
                <a:spcPct val="120000"/>
              </a:lnSpc>
            </a:pPr>
            <a:endParaRPr lang="en-US" sz="20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993673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Advanced math/theory behind ML models</a:t>
            </a:r>
          </a:p>
          <a:p>
            <a:r>
              <a:rPr lang="en-US" dirty="0"/>
              <a:t>ML models outside of </a:t>
            </a:r>
            <a:r>
              <a:rPr lang="en-US" dirty="0" err="1"/>
              <a:t>sklearn</a:t>
            </a:r>
            <a:endParaRPr lang="en-US" dirty="0"/>
          </a:p>
          <a:p>
            <a:pPr lvl="1"/>
            <a:r>
              <a:rPr lang="en-US" dirty="0" err="1"/>
              <a:t>XGBoost</a:t>
            </a:r>
            <a:endParaRPr lang="en-US" dirty="0"/>
          </a:p>
          <a:p>
            <a:pPr lvl="1"/>
            <a:r>
              <a:rPr lang="en-US" dirty="0"/>
              <a:t>Deep learning / Artificial neural networks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Advanced hyperparameter optimization</a:t>
            </a:r>
          </a:p>
          <a:p>
            <a:r>
              <a:rPr lang="en-US" dirty="0"/>
              <a:t>Out-of-core learning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won’t learn about</a:t>
            </a:r>
          </a:p>
        </p:txBody>
      </p:sp>
    </p:spTree>
    <p:extLst>
      <p:ext uri="{BB962C8B-B14F-4D97-AF65-F5344CB8AC3E}">
        <p14:creationId xmlns:p14="http://schemas.microsoft.com/office/powerpoint/2010/main" val="1189298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Screen Shot 2016-07-11 at 1.1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43767"/>
            <a:ext cx="3299163" cy="1317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Screen Shot 2016-07-11 at 1.14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06" y="943767"/>
            <a:ext cx="4324580" cy="1316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6-07-11 at 1.17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25" y="3132667"/>
            <a:ext cx="3730562" cy="300566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1975556" y="2261732"/>
            <a:ext cx="2525888" cy="870936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6" idx="2"/>
          </p:cNvCxnSpPr>
          <p:nvPr/>
        </p:nvCxnSpPr>
        <p:spPr>
          <a:xfrm flipV="1">
            <a:off x="5799668" y="2260291"/>
            <a:ext cx="1075128" cy="872377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4981" y="2718447"/>
            <a:ext cx="2026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Helvetica Light"/>
                <a:cs typeface="Helvetica Light"/>
              </a:rPr>
              <a:t>standardization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2718447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Helvetica Light"/>
                <a:cs typeface="Helvetica Light"/>
              </a:rPr>
              <a:t>min-max scaling</a:t>
            </a:r>
          </a:p>
        </p:txBody>
      </p:sp>
    </p:spTree>
    <p:extLst>
      <p:ext uri="{BB962C8B-B14F-4D97-AF65-F5344CB8AC3E}">
        <p14:creationId xmlns:p14="http://schemas.microsoft.com/office/powerpoint/2010/main" val="3619807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48178" y="1508212"/>
            <a:ext cx="0" cy="40346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662290" y="5542843"/>
            <a:ext cx="5181599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19467742">
            <a:off x="2602217" y="2581442"/>
            <a:ext cx="3744446" cy="1745556"/>
          </a:xfrm>
          <a:prstGeom prst="ellipse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24555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23733" y="325778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3465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1142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92415" y="31042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7002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15370" y="341133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722991" y="295069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953001" y="25149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45380" y="2234627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25246" y="2284854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01720" y="27971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979330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34551" y="356487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11418" y="3640503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04445" y="3992545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18271" y="379404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468512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905949" y="432000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090334" y="3563730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247920" y="30274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98180" y="5386916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x</a:t>
            </a:r>
            <a:r>
              <a:rPr lang="en-US" sz="3600" baseline="-25000" dirty="0">
                <a:latin typeface="Helvetica Light"/>
                <a:cs typeface="Helvetica Light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1067" y="2904935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x</a:t>
            </a:r>
            <a:r>
              <a:rPr lang="en-US" sz="3600" baseline="-25000" dirty="0">
                <a:latin typeface="Helvetica Light"/>
                <a:cs typeface="Helvetica Light"/>
              </a:rPr>
              <a:t>2</a:t>
            </a:r>
          </a:p>
        </p:txBody>
      </p:sp>
      <p:cxnSp>
        <p:nvCxnSpPr>
          <p:cNvPr id="39" name="Straight Arrow Connector 38"/>
          <p:cNvCxnSpPr>
            <a:endCxn id="14" idx="6"/>
          </p:cNvCxnSpPr>
          <p:nvPr/>
        </p:nvCxnSpPr>
        <p:spPr>
          <a:xfrm flipV="1">
            <a:off x="4434652" y="2366014"/>
            <a:ext cx="1563279" cy="1045318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3939392" y="2756491"/>
            <a:ext cx="510200" cy="666047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61456" y="238817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FF"/>
                </a:solidFill>
                <a:latin typeface="Helvetica Light"/>
                <a:cs typeface="Helvetica Light"/>
              </a:rPr>
              <a:t>PC2</a:t>
            </a:r>
            <a:endParaRPr lang="en-US" sz="2800" baseline="-25000" dirty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78212" y="186495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FF"/>
                </a:solidFill>
                <a:latin typeface="Helvetica Light"/>
                <a:cs typeface="Helvetica Light"/>
              </a:rPr>
              <a:t>PC1</a:t>
            </a:r>
            <a:endParaRPr lang="en-US" sz="2800" baseline="-25000" dirty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7915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PCA for Dimensionality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7" descr="pca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49" y="3282008"/>
            <a:ext cx="4196645" cy="2797763"/>
          </a:xfrm>
          <a:prstGeom prst="rect">
            <a:avLst/>
          </a:prstGeom>
        </p:spPr>
      </p:pic>
      <p:pic>
        <p:nvPicPr>
          <p:cNvPr id="10" name="Picture 9" descr="pca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017"/>
            <a:ext cx="4934349" cy="328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52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4503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 descr="11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6" y="1300018"/>
            <a:ext cx="6564744" cy="43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 descr="Screen Shot 2016-07-11 at 4.3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56" y="1195584"/>
            <a:ext cx="4705925" cy="1078869"/>
          </a:xfrm>
          <a:prstGeom prst="rect">
            <a:avLst/>
          </a:prstGeom>
        </p:spPr>
      </p:pic>
      <p:pic>
        <p:nvPicPr>
          <p:cNvPr id="6" name="Picture 5" descr="11_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36" y="244994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01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1738640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Scikit-learn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 descr="api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9372"/>
            <a:ext cx="8382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58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3928220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&amp; Categorical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z="1800" smtClean="0"/>
              <a:pPr/>
              <a:t>49</a:t>
            </a:fld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154547" y="2032000"/>
            <a:ext cx="1835727" cy="5541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Continuous</a:t>
            </a:r>
          </a:p>
        </p:txBody>
      </p:sp>
      <p:sp>
        <p:nvSpPr>
          <p:cNvPr id="6" name="Rectangle 5"/>
          <p:cNvSpPr/>
          <p:nvPr/>
        </p:nvSpPr>
        <p:spPr>
          <a:xfrm>
            <a:off x="4926446" y="20320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Categorical</a:t>
            </a:r>
          </a:p>
        </p:txBody>
      </p:sp>
      <p:sp>
        <p:nvSpPr>
          <p:cNvPr id="7" name="Rectangle 6"/>
          <p:cNvSpPr/>
          <p:nvPr/>
        </p:nvSpPr>
        <p:spPr>
          <a:xfrm>
            <a:off x="3624119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Nominal</a:t>
            </a:r>
          </a:p>
        </p:txBody>
      </p:sp>
      <p:sp>
        <p:nvSpPr>
          <p:cNvPr id="8" name="Rectangle 7"/>
          <p:cNvSpPr/>
          <p:nvPr/>
        </p:nvSpPr>
        <p:spPr>
          <a:xfrm>
            <a:off x="6418117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Ordinal</a:t>
            </a:r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4541983" y="2586182"/>
            <a:ext cx="1302327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5844310" y="2586182"/>
            <a:ext cx="1491671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54547" y="2770909"/>
            <a:ext cx="210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Light"/>
                <a:cs typeface="Helvetica Light"/>
              </a:rPr>
              <a:t>e.g., sepal width in cm</a:t>
            </a:r>
          </a:p>
          <a:p>
            <a:pPr algn="ctr"/>
            <a:r>
              <a:rPr lang="en-US" sz="1400" dirty="0">
                <a:latin typeface="Helvetica Light"/>
                <a:cs typeface="Helvetica Light"/>
              </a:rPr>
              <a:t>[3.4, 4.7 </a:t>
            </a:r>
            <a:r>
              <a:rPr lang="is-IS" sz="1400" dirty="0">
                <a:latin typeface="Helvetica Light"/>
                <a:cs typeface="Helvetica Light"/>
              </a:rPr>
              <a:t>…]</a:t>
            </a:r>
            <a:endParaRPr lang="en-US" sz="1400" dirty="0">
              <a:latin typeface="Helvetica Light"/>
              <a:cs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85163" y="4193309"/>
            <a:ext cx="270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Light"/>
                <a:cs typeface="Helvetica Light"/>
              </a:rPr>
              <a:t>e.g., ratings</a:t>
            </a:r>
          </a:p>
          <a:p>
            <a:pPr algn="ctr"/>
            <a:r>
              <a:rPr lang="en-US" sz="1400" dirty="0">
                <a:latin typeface="Helvetica Light"/>
                <a:cs typeface="Helvetica Light"/>
              </a:rPr>
              <a:t>[satisfied, neutral, unsatisfied]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35796" y="4193309"/>
            <a:ext cx="2012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Light"/>
                <a:cs typeface="Helvetica Light"/>
              </a:rPr>
              <a:t>e.g., colors</a:t>
            </a:r>
          </a:p>
          <a:p>
            <a:pPr algn="ctr"/>
            <a:r>
              <a:rPr lang="en-US" sz="1400" dirty="0">
                <a:latin typeface="Helvetica Light"/>
                <a:cs typeface="Helvetica Light"/>
              </a:rPr>
              <a:t>[red, green, blue, </a:t>
            </a:r>
            <a:r>
              <a:rPr lang="is-IS" sz="1400" dirty="0">
                <a:latin typeface="Helvetica Light"/>
                <a:cs typeface="Helvetica Light"/>
              </a:rPr>
              <a:t>…]</a:t>
            </a:r>
            <a:endParaRPr lang="en-US" sz="1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560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5773" y="3282442"/>
            <a:ext cx="30453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/>
                <a:cs typeface="Helvetica Light"/>
              </a:rPr>
              <a:t>Contact Info: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19815" y="4058065"/>
            <a:ext cx="4544868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Dr. Randy Olson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err="1">
                <a:latin typeface="Helvetica Light"/>
                <a:cs typeface="Helvetica Light"/>
              </a:rPr>
              <a:t>rso@randalolson.com</a:t>
            </a:r>
            <a:endParaRPr lang="en-US" sz="2000" dirty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 Light"/>
                <a:cs typeface="Helvetica Light"/>
                <a:hlinkClick r:id="rId2"/>
              </a:rPr>
              <a:t>http://</a:t>
            </a:r>
            <a:r>
              <a:rPr lang="en-US" sz="2000" dirty="0" err="1">
                <a:latin typeface="Helvetica Light"/>
                <a:cs typeface="Helvetica Light"/>
                <a:hlinkClick r:id="rId2"/>
              </a:rPr>
              <a:t>www.randalolson.com</a:t>
            </a:r>
            <a:endParaRPr lang="en-US" sz="2000" dirty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 Light"/>
                <a:cs typeface="Helvetica Light"/>
                <a:hlinkClick r:id="rId3"/>
              </a:rPr>
              <a:t>@</a:t>
            </a:r>
            <a:r>
              <a:rPr lang="en-US" sz="2000" dirty="0" err="1">
                <a:latin typeface="Helvetica Light"/>
                <a:cs typeface="Helvetica Light"/>
                <a:hlinkClick r:id="rId3"/>
              </a:rPr>
              <a:t>randal_olson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773" y="1173721"/>
            <a:ext cx="581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Light"/>
                <a:cs typeface="Helvetica Light"/>
              </a:rPr>
              <a:t>Tutorial material on </a:t>
            </a:r>
            <a:r>
              <a:rPr lang="en-US" sz="3600" dirty="0" err="1">
                <a:latin typeface="Helvetica Light"/>
                <a:cs typeface="Helvetica Light"/>
              </a:rPr>
              <a:t>GitHub</a:t>
            </a:r>
            <a:r>
              <a:rPr lang="en-US" sz="3600" dirty="0">
                <a:latin typeface="Helvetica Light"/>
                <a:cs typeface="Helvetica Light"/>
              </a:rPr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245773" y="1933087"/>
            <a:ext cx="82690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Light"/>
                <a:cs typeface="Helvetica Light"/>
                <a:hlinkClick r:id="rId4"/>
              </a:rPr>
              <a:t>https://github.com/rhiever/webstep-sklearn-quickstart-2019</a:t>
            </a:r>
            <a:endParaRPr lang="en-US" sz="2400" dirty="0">
              <a:latin typeface="Helvetica Light"/>
              <a:cs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07000" y="635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1908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 - Titanic Survival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17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658014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958734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• D1: ”Each state has its own laws.”</a:t>
            </a:r>
            <a:br>
              <a:rPr lang="en-US" sz="2400" dirty="0"/>
            </a:br>
            <a:r>
              <a:rPr lang="en-US" sz="2400" dirty="0"/>
              <a:t>• D2: ”Every country has its own culture.”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V ={each:1, state:1, has:2, its:2, own:2, </a:t>
            </a:r>
          </a:p>
          <a:p>
            <a:pPr marL="0" indent="0">
              <a:buNone/>
            </a:pPr>
            <a:r>
              <a:rPr lang="en-US" sz="2400" dirty="0"/>
              <a:t>       laws: 1, every: 1, country: 1, culture: 1}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 descr="Screen Shot 2016-07-11 at 5.1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7494"/>
            <a:ext cx="9144000" cy="14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7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25968723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Preprocessing &amp; Classification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 descr="supervised_scikit_lea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73" y="943767"/>
            <a:ext cx="7045681" cy="51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32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2437498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Evaluation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6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85" b="69591"/>
          <a:stretch/>
        </p:blipFill>
        <p:spPr>
          <a:xfrm>
            <a:off x="259027" y="1037346"/>
            <a:ext cx="8427773" cy="47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39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Evaluation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5" r="27408" b="34503"/>
          <a:stretch/>
        </p:blipFill>
        <p:spPr>
          <a:xfrm>
            <a:off x="737937" y="926053"/>
            <a:ext cx="7786254" cy="47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111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" t="5310" b="66180"/>
          <a:stretch/>
        </p:blipFill>
        <p:spPr>
          <a:xfrm>
            <a:off x="155576" y="800893"/>
            <a:ext cx="7813440" cy="52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698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3" b="37731"/>
          <a:stretch/>
        </p:blipFill>
        <p:spPr>
          <a:xfrm>
            <a:off x="294912" y="793749"/>
            <a:ext cx="7948542" cy="530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7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34981E-81AB-9C44-8037-BA5097389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1752"/>
            <a:ext cx="9144000" cy="142789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Setup I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1213" y="4228156"/>
            <a:ext cx="918556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latin typeface="Andale Mono"/>
                <a:cs typeface="Andale Mono"/>
              </a:rPr>
              <a:t>$ git remote add upstream </a:t>
            </a:r>
            <a:r>
              <a:rPr lang="en-US" sz="1300" dirty="0">
                <a:latin typeface="Andale Mono"/>
                <a:cs typeface="Andale Mono"/>
                <a:hlinkClick r:id="rId3"/>
              </a:rPr>
              <a:t>https://github.com/rhiever/webstep-sklearn-quickstart-2019.git</a:t>
            </a:r>
            <a:endParaRPr lang="en-US" sz="1300" dirty="0">
              <a:latin typeface="Andale Mono"/>
              <a:cs typeface="Andale Mono"/>
            </a:endParaRPr>
          </a:p>
          <a:p>
            <a:r>
              <a:rPr lang="en-US" sz="1300" dirty="0">
                <a:latin typeface="Andale Mono"/>
                <a:cs typeface="Andale Mono"/>
              </a:rPr>
              <a:t>$ </a:t>
            </a:r>
            <a:r>
              <a:rPr lang="en-US" sz="1300" dirty="0" err="1">
                <a:latin typeface="Andale Mono"/>
                <a:cs typeface="Andale Mono"/>
              </a:rPr>
              <a:t>git</a:t>
            </a:r>
            <a:r>
              <a:rPr lang="en-US" sz="1300" dirty="0">
                <a:latin typeface="Andale Mono"/>
                <a:cs typeface="Andale Mono"/>
              </a:rPr>
              <a:t> fetch upstream</a:t>
            </a:r>
          </a:p>
          <a:p>
            <a:r>
              <a:rPr lang="en-US" sz="1300" dirty="0">
                <a:latin typeface="Andale Mono"/>
                <a:cs typeface="Andale Mono"/>
              </a:rPr>
              <a:t>$ </a:t>
            </a:r>
            <a:r>
              <a:rPr lang="en-US" sz="1300" dirty="0" err="1">
                <a:latin typeface="Andale Mono"/>
                <a:cs typeface="Andale Mono"/>
              </a:rPr>
              <a:t>git</a:t>
            </a:r>
            <a:r>
              <a:rPr lang="en-US" sz="1300" dirty="0">
                <a:latin typeface="Andale Mono"/>
                <a:cs typeface="Andale Mono"/>
              </a:rPr>
              <a:t> checkout master merge upstream/master</a:t>
            </a:r>
          </a:p>
        </p:txBody>
      </p:sp>
      <p:sp>
        <p:nvSpPr>
          <p:cNvPr id="8" name="Oval 7"/>
          <p:cNvSpPr/>
          <p:nvPr/>
        </p:nvSpPr>
        <p:spPr>
          <a:xfrm>
            <a:off x="7991232" y="2002563"/>
            <a:ext cx="1152768" cy="678853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199" y="1760234"/>
            <a:ext cx="595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/>
                <a:cs typeface="Helvetica Light"/>
              </a:rPr>
              <a:t>a) Fork the Repository (if you haven’t done so already):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3639216"/>
            <a:ext cx="335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/>
                <a:cs typeface="Helvetica Light"/>
              </a:rPr>
              <a:t>b) Sync an older fork:</a:t>
            </a:r>
          </a:p>
        </p:txBody>
      </p:sp>
    </p:spTree>
    <p:extLst>
      <p:ext uri="{BB962C8B-B14F-4D97-AF65-F5344CB8AC3E}">
        <p14:creationId xmlns:p14="http://schemas.microsoft.com/office/powerpoint/2010/main" val="13414867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III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2" name="Picture 1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7824" r="-4542"/>
          <a:stretch/>
        </p:blipFill>
        <p:spPr>
          <a:xfrm>
            <a:off x="940954" y="943767"/>
            <a:ext cx="7302500" cy="51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42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Cross-Validation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 descr="kfol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" b="2224"/>
          <a:stretch/>
        </p:blipFill>
        <p:spPr>
          <a:xfrm>
            <a:off x="2079624" y="809625"/>
            <a:ext cx="4772891" cy="5318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28337" y="2411083"/>
            <a:ext cx="17635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dirty="0">
                <a:latin typeface="Helvetica Light"/>
                <a:cs typeface="Helvetica Light"/>
              </a:rPr>
              <a:t>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7153" y="2223883"/>
            <a:ext cx="17635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dirty="0">
                <a:latin typeface="Helvetica Light"/>
                <a:cs typeface="Helvetica Ligh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764632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K-fold Cross-Validation Pipeline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" name="Picture 5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1"/>
          <a:stretch/>
        </p:blipFill>
        <p:spPr>
          <a:xfrm>
            <a:off x="457200" y="943767"/>
            <a:ext cx="7977556" cy="48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1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K-fold Cross-Validation Pipeline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2" name="Picture 1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2" b="10648"/>
          <a:stretch/>
        </p:blipFill>
        <p:spPr>
          <a:xfrm>
            <a:off x="1257240" y="1127126"/>
            <a:ext cx="6589339" cy="50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70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14 Model complexity and grid search for adjusting hyperparameters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Scikit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6005880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 descr="06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99" y="1127124"/>
            <a:ext cx="6009526" cy="4968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57277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Image source: 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rasbt</a:t>
            </a:r>
            <a:r>
              <a:rPr lang="en-US" sz="1400" dirty="0"/>
              <a:t>/python-machine-learning-book/blob/master/code/ch06/images/06_04.png</a:t>
            </a:r>
          </a:p>
        </p:txBody>
      </p:sp>
    </p:spTree>
    <p:extLst>
      <p:ext uri="{BB962C8B-B14F-4D97-AF65-F5344CB8AC3E}">
        <p14:creationId xmlns:p14="http://schemas.microsoft.com/office/powerpoint/2010/main" val="11570442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 descr="06_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29" y="1102516"/>
            <a:ext cx="7109225" cy="47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75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 descr="plot_rbf_parameters_0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1" b="4394"/>
          <a:stretch/>
        </p:blipFill>
        <p:spPr>
          <a:xfrm>
            <a:off x="1270000" y="943767"/>
            <a:ext cx="6284265" cy="46124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0375" y="5446752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gamma parameter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239324" y="2780526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C parameter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5999" y="5773321"/>
            <a:ext cx="61118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http://scikit-</a:t>
            </a:r>
            <a:r>
              <a:rPr lang="en-US" sz="1100" dirty="0" err="1"/>
              <a:t>learn.org</a:t>
            </a:r>
            <a:r>
              <a:rPr lang="en-US" sz="1100" dirty="0"/>
              <a:t>/stable/</a:t>
            </a:r>
            <a:r>
              <a:rPr lang="en-US" sz="1100" dirty="0" err="1"/>
              <a:t>auto_examples</a:t>
            </a:r>
            <a:r>
              <a:rPr lang="en-US" sz="1100" dirty="0"/>
              <a:t>/</a:t>
            </a:r>
            <a:r>
              <a:rPr lang="en-US" sz="1100" dirty="0" err="1"/>
              <a:t>svm</a:t>
            </a:r>
            <a:r>
              <a:rPr lang="en-US" sz="1100" dirty="0"/>
              <a:t>/</a:t>
            </a:r>
            <a:r>
              <a:rPr lang="en-US" sz="1100" dirty="0" err="1"/>
              <a:t>plot_rbf_parameters.html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74144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hyperparameters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15 </a:t>
            </a:r>
            <a:r>
              <a:rPr lang="en-US" sz="1800" b="1" dirty="0" err="1">
                <a:latin typeface="Helvetica"/>
                <a:cs typeface="Helvetica"/>
              </a:rPr>
              <a:t>Scikit</a:t>
            </a:r>
            <a:r>
              <a:rPr lang="en-US" sz="1800" b="1" dirty="0">
                <a:latin typeface="Helvetica"/>
                <a:cs typeface="Helvetica"/>
              </a:rPr>
              <a:t>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29477229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 descr="pipeline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83" b="40972"/>
          <a:stretch/>
        </p:blipFill>
        <p:spPr>
          <a:xfrm>
            <a:off x="1641531" y="832641"/>
            <a:ext cx="6916615" cy="50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7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9385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Andale Mono"/>
                <a:cs typeface="Andale Mono"/>
              </a:rPr>
              <a:t>jupyter</a:t>
            </a:r>
            <a:r>
              <a:rPr lang="en-US" dirty="0">
                <a:latin typeface="Andale Mono"/>
                <a:cs typeface="Andale Mono"/>
              </a:rPr>
              <a:t> notebook </a:t>
            </a:r>
            <a:r>
              <a:rPr lang="en-US" dirty="0" err="1">
                <a:latin typeface="Andale Mono"/>
                <a:cs typeface="Andale Mono"/>
              </a:rPr>
              <a:t>check_env.ipynb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Setup II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4722147"/>
            <a:ext cx="4494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ndale Mono"/>
                <a:cs typeface="Andale Mono"/>
              </a:rPr>
              <a:t>python </a:t>
            </a:r>
            <a:r>
              <a:rPr lang="en-US" sz="2800" dirty="0" err="1">
                <a:latin typeface="Andale Mono"/>
                <a:cs typeface="Andale Mono"/>
              </a:rPr>
              <a:t>fetch_data.py</a:t>
            </a:r>
            <a:r>
              <a:rPr lang="en-US" sz="2800" dirty="0">
                <a:latin typeface="Andale Mono"/>
                <a:cs typeface="Andale Mono"/>
              </a:rPr>
              <a:t>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1893" y="4876035"/>
            <a:ext cx="256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~456 MB!!!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D5819-89D6-544B-A526-DB669ECB0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763047"/>
            <a:ext cx="72644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721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31257846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Picture 4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6" y="943767"/>
            <a:ext cx="5527043" cy="49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109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Metrics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 descr="Screen Shot 2016-07-11 at 7.1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99" y="3499642"/>
            <a:ext cx="6985000" cy="2094539"/>
          </a:xfrm>
          <a:prstGeom prst="rect">
            <a:avLst/>
          </a:prstGeom>
        </p:spPr>
      </p:pic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960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Metrics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2" name="Picture 1" descr="Screen Shot 2016-07-11 at 7.14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3032125"/>
            <a:ext cx="5638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620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Metrics III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5" name="Picture 4" descr="Screen Shot 2016-07-11 at 7.14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49" y="2184253"/>
            <a:ext cx="6000750" cy="37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469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Ultimately, metrics are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5" name="Picture 4" descr="Screen Shot 2016-07-11 at 7.1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6" y="943767"/>
            <a:ext cx="5527043" cy="49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204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9705398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8217"/>
            <a:ext cx="843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Andale Mono"/>
                <a:cs typeface="Andale Mono"/>
              </a:rPr>
              <a:t>y_pred</a:t>
            </a:r>
            <a:r>
              <a:rPr lang="en-US" sz="1600" dirty="0">
                <a:latin typeface="Andale Mono"/>
                <a:cs typeface="Andale Mono"/>
              </a:rPr>
              <a:t> =   </a:t>
            </a:r>
            <a:r>
              <a:rPr lang="en-US" sz="1600" dirty="0" err="1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[0] * </a:t>
            </a:r>
            <a:r>
              <a:rPr lang="en-US" sz="1600" dirty="0" err="1">
                <a:latin typeface="Andale Mono"/>
                <a:cs typeface="Andale Mono"/>
              </a:rPr>
              <a:t>coef</a:t>
            </a:r>
            <a:r>
              <a:rPr lang="en-US" sz="1600" dirty="0">
                <a:latin typeface="Andale Mono"/>
                <a:cs typeface="Andale Mono"/>
              </a:rPr>
              <a:t>_[0] + ... </a:t>
            </a: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        + </a:t>
            </a:r>
            <a:r>
              <a:rPr lang="en-US" sz="1600" dirty="0" err="1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[n_features-1] * </a:t>
            </a:r>
            <a:r>
              <a:rPr lang="en-US" sz="1600" dirty="0" err="1">
                <a:latin typeface="Andale Mono"/>
                <a:cs typeface="Andale Mono"/>
              </a:rPr>
              <a:t>coef</a:t>
            </a:r>
            <a:r>
              <a:rPr lang="en-US" sz="1600" dirty="0">
                <a:latin typeface="Andale Mono"/>
                <a:cs typeface="Andale Mono"/>
              </a:rPr>
              <a:t>_[n_features-1] </a:t>
            </a: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        + intercept_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models for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77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476375" y="2809875"/>
            <a:ext cx="15875" cy="27043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63651" y="5285580"/>
            <a:ext cx="427672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54064" y="5329514"/>
            <a:ext cx="73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x[0]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94274" y="3862664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94274" y="2968625"/>
            <a:ext cx="4233351" cy="18732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793875" y="1619250"/>
            <a:ext cx="1635125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8" idx="4"/>
            <a:endCxn id="21" idx="7"/>
          </p:cNvCxnSpPr>
          <p:nvPr/>
        </p:nvCxnSpPr>
        <p:spPr>
          <a:xfrm flipH="1">
            <a:off x="1622473" y="1936750"/>
            <a:ext cx="988965" cy="25071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271151" y="4397375"/>
            <a:ext cx="411599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307967" y="4209771"/>
            <a:ext cx="1484851" cy="0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792818" y="3524251"/>
            <a:ext cx="0" cy="707745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97733" y="4047330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/>
                <a:cs typeface="Helvetica Light"/>
              </a:rPr>
              <a:t>slope (=</a:t>
            </a:r>
            <a:r>
              <a:rPr lang="en-US" dirty="0" err="1">
                <a:latin typeface="Helvetica Light"/>
                <a:cs typeface="Helvetica Light"/>
              </a:rPr>
              <a:t>Δy</a:t>
            </a:r>
            <a:r>
              <a:rPr lang="en-US" dirty="0">
                <a:latin typeface="Helvetica Light"/>
                <a:cs typeface="Helvetica Light"/>
              </a:rPr>
              <a:t>/</a:t>
            </a:r>
            <a:r>
              <a:rPr lang="en-US" dirty="0" err="1">
                <a:latin typeface="Helvetica Light"/>
                <a:cs typeface="Helvetica Light"/>
              </a:rPr>
              <a:t>Δx</a:t>
            </a:r>
            <a:r>
              <a:rPr lang="en-US" dirty="0">
                <a:latin typeface="Helvetica Light"/>
                <a:cs typeface="Helvetica Light"/>
              </a:rPr>
              <a:t>)</a:t>
            </a:r>
          </a:p>
        </p:txBody>
      </p:sp>
      <p:sp>
        <p:nvSpPr>
          <p:cNvPr id="33" name="Oval 32"/>
          <p:cNvSpPr/>
          <p:nvPr/>
        </p:nvSpPr>
        <p:spPr>
          <a:xfrm>
            <a:off x="3054065" y="927892"/>
            <a:ext cx="1390936" cy="405608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3835152" y="1222375"/>
            <a:ext cx="609849" cy="2871325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22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11407607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5" name="Picture 4" descr="Unknown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31" y="1190624"/>
            <a:ext cx="6206644" cy="43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0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43424"/>
            <a:ext cx="8229600" cy="348273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/>
              <a:t>Day 1 Session: Saturday, 09.00 – 16.00</a:t>
            </a:r>
          </a:p>
          <a:p>
            <a:pPr>
              <a:buFont typeface="Wingdings" charset="2"/>
              <a:buChar char="Ø"/>
            </a:pPr>
            <a:r>
              <a:rPr lang="en-US" sz="2800" dirty="0"/>
              <a:t>Day 2 Session: Saturday, 09.00 – 15.00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Agenda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62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450" y="-199233"/>
            <a:ext cx="8813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w/ Continuous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5" name="Picture 4" descr="Unknown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4" y="1166943"/>
            <a:ext cx="8270875" cy="463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959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5" name="Picture 4" descr="Unknown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" y="1241424"/>
            <a:ext cx="7043605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919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158875" y="2000250"/>
            <a:ext cx="2032000" cy="17938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Bagging</a:t>
            </a:r>
          </a:p>
        </p:txBody>
      </p:sp>
      <p:sp>
        <p:nvSpPr>
          <p:cNvPr id="6" name="Oval 5"/>
          <p:cNvSpPr/>
          <p:nvPr/>
        </p:nvSpPr>
        <p:spPr>
          <a:xfrm>
            <a:off x="2174874" y="3231397"/>
            <a:ext cx="2170697" cy="1793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Random</a:t>
            </a:r>
          </a:p>
          <a:p>
            <a:pPr algn="ctr"/>
            <a:r>
              <a:rPr lang="en-US" sz="2800" dirty="0"/>
              <a:t>Forests</a:t>
            </a:r>
          </a:p>
        </p:txBody>
      </p:sp>
      <p:sp>
        <p:nvSpPr>
          <p:cNvPr id="7" name="Oval 6"/>
          <p:cNvSpPr/>
          <p:nvPr/>
        </p:nvSpPr>
        <p:spPr>
          <a:xfrm>
            <a:off x="5442117" y="2000250"/>
            <a:ext cx="2232192" cy="17938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29027699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18793086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686050" y="2898775"/>
            <a:ext cx="4000500" cy="650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Dimensionality Reduction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01687" y="3829050"/>
            <a:ext cx="3292475" cy="65087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Feature Selection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260975" y="3829050"/>
            <a:ext cx="3292475" cy="6508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20526411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9207327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77999" y="5511711"/>
            <a:ext cx="5603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https://en.wikipedia.org/wiki/Hierarchical_clustering#/media/File:Hierarchical_clustering_simple_diagram.svg [</a:t>
            </a:r>
            <a:r>
              <a:rPr lang="sk-SK" sz="1400" dirty="0"/>
              <a:t>CC BY-SA 3.0]</a:t>
            </a:r>
            <a:endParaRPr lang="en-US" sz="1400" dirty="0"/>
          </a:p>
        </p:txBody>
      </p:sp>
      <p:pic>
        <p:nvPicPr>
          <p:cNvPr id="6" name="Picture 5" descr="418px-Hierarchical_clustering_simple_diagram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74" y="1139825"/>
            <a:ext cx="5308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873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87</a:t>
            </a:fld>
            <a:endParaRPr lang="en-US" dirty="0"/>
          </a:p>
        </p:txBody>
      </p:sp>
      <p:pic>
        <p:nvPicPr>
          <p:cNvPr id="5" name="Picture 4" descr="dbsc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9" y="943767"/>
            <a:ext cx="7286625" cy="51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156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751946" y="2424546"/>
            <a:ext cx="16255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1420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02 Scientific Computing Tools for Python: NumPy, </a:t>
            </a:r>
            <a:r>
              <a:rPr lang="en-US" sz="1800" dirty="0" err="1"/>
              <a:t>SciPy</a:t>
            </a:r>
            <a:r>
              <a:rPr lang="en-US" sz="1800" dirty="0"/>
              <a:t>, and </a:t>
            </a:r>
            <a:r>
              <a:rPr lang="en-US" sz="1800" dirty="0" err="1"/>
              <a:t>matplotlib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4481214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pic>
        <p:nvPicPr>
          <p:cNvPr id="7" name="Picture 6" descr="circles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33" y="1476375"/>
            <a:ext cx="4635502" cy="3476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27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ircles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45" y="1514475"/>
            <a:ext cx="4584701" cy="343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905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26499689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11584207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6" name="Picture 5" descr="ml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836"/>
            <a:ext cx="9144000" cy="5700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41077" y="5720075"/>
            <a:ext cx="56270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/>
              <a:t>scikit-learn.org</a:t>
            </a:r>
            <a:r>
              <a:rPr lang="en-US" sz="1200" dirty="0"/>
              <a:t>/stable/tutorial/</a:t>
            </a:r>
            <a:r>
              <a:rPr lang="en-US" sz="1200" dirty="0" err="1"/>
              <a:t>machine_learning_map</a:t>
            </a:r>
            <a:r>
              <a:rPr lang="en-US" sz="1200" dirty="0"/>
              <a:t>/</a:t>
            </a:r>
            <a:r>
              <a:rPr lang="en-US" sz="1200" dirty="0" err="1"/>
              <a:t>index.html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58430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  <a:p>
            <a:pPr lvl="1"/>
            <a:r>
              <a:rPr lang="en-US" dirty="0">
                <a:hlinkClick r:id="rId2"/>
              </a:rPr>
              <a:t>Kaggle.com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UCI Machine Learning repository</a:t>
            </a:r>
            <a:endParaRPr lang="en-US" dirty="0"/>
          </a:p>
          <a:p>
            <a:r>
              <a:rPr lang="en-US" dirty="0"/>
              <a:t>Learn advanced ML methods</a:t>
            </a:r>
          </a:p>
          <a:p>
            <a:pPr lvl="1"/>
            <a:r>
              <a:rPr lang="en-US" dirty="0" err="1"/>
              <a:t>XGBoost</a:t>
            </a:r>
            <a:endParaRPr lang="en-US" dirty="0"/>
          </a:p>
          <a:p>
            <a:pPr lvl="1"/>
            <a:r>
              <a:rPr lang="en-US" dirty="0"/>
              <a:t>Deep Learning</a:t>
            </a:r>
          </a:p>
          <a:p>
            <a:r>
              <a:rPr lang="en-US" dirty="0"/>
              <a:t>Learn ML model deployment</a:t>
            </a:r>
          </a:p>
          <a:p>
            <a:pPr lvl="1"/>
            <a:r>
              <a:rPr lang="en-US" dirty="0">
                <a:hlinkClick r:id="rId4"/>
              </a:rPr>
              <a:t>Flask</a:t>
            </a:r>
            <a:r>
              <a:rPr lang="en-US" dirty="0"/>
              <a:t> or </a:t>
            </a:r>
            <a:r>
              <a:rPr lang="en-US" dirty="0">
                <a:hlinkClick r:id="rId5"/>
              </a:rPr>
              <a:t>Heroku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787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11" y="1133230"/>
            <a:ext cx="3964783" cy="4708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12" y="1133230"/>
            <a:ext cx="3595273" cy="47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577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574599" y="5299044"/>
            <a:ext cx="399480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DeepLearningBook.org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12ADB-5C43-CB4F-913D-7080F588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70" y="794443"/>
            <a:ext cx="3439060" cy="453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845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 III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417" y="1084027"/>
            <a:ext cx="2880844" cy="4801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41" y="1082137"/>
            <a:ext cx="3713889" cy="48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348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(</a:t>
            </a:r>
            <a:r>
              <a:rPr lang="en-US" dirty="0" err="1"/>
              <a:t>Coursera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coursera.org/learn/machine-learning</a:t>
            </a:r>
            <a:endParaRPr lang="en-US" dirty="0"/>
          </a:p>
          <a:p>
            <a:r>
              <a:rPr lang="en-US" dirty="0"/>
              <a:t>Deep Learning (</a:t>
            </a:r>
            <a:r>
              <a:rPr lang="en-US" dirty="0" err="1"/>
              <a:t>Udacity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3"/>
              </a:rPr>
              <a:t>udacity.com/course/deep-learning--ud730</a:t>
            </a:r>
            <a:endParaRPr lang="en-US" dirty="0"/>
          </a:p>
          <a:p>
            <a:r>
              <a:rPr lang="en-US" dirty="0"/>
              <a:t>ML model deployment (Udemy)</a:t>
            </a:r>
          </a:p>
          <a:p>
            <a:pPr lvl="1"/>
            <a:r>
              <a:rPr lang="en-US" dirty="0">
                <a:hlinkClick r:id="rId4"/>
              </a:rPr>
              <a:t>udemy.com/course/deployment-of-machine-learning-models/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Courses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737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3600" dirty="0" smtClean="0">
            <a:latin typeface="Helvetica Light"/>
            <a:cs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2323</TotalTime>
  <Words>3834</Words>
  <Application>Microsoft Macintosh PowerPoint</Application>
  <PresentationFormat>On-screen Show (4:3)</PresentationFormat>
  <Paragraphs>740</Paragraphs>
  <Slides>100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8" baseType="lpstr">
      <vt:lpstr>Andale Mono</vt:lpstr>
      <vt:lpstr>Arial</vt:lpstr>
      <vt:lpstr>Calibri</vt:lpstr>
      <vt:lpstr>Helvetica</vt:lpstr>
      <vt:lpstr>Helvetica </vt:lpstr>
      <vt:lpstr>Helvetica Light</vt:lpstr>
      <vt:lpstr>Wingdings</vt:lpstr>
      <vt:lpstr>Office Theme</vt:lpstr>
      <vt:lpstr>Machine Learning in Python with scikit-learn</vt:lpstr>
      <vt:lpstr>Who am I?</vt:lpstr>
      <vt:lpstr>What you will learn about</vt:lpstr>
      <vt:lpstr>What you won’t learn about</vt:lpstr>
      <vt:lpstr>Links</vt:lpstr>
      <vt:lpstr>Tutorial Setup I</vt:lpstr>
      <vt:lpstr>Tutorial Setup II</vt:lpstr>
      <vt:lpstr>Our Agenda</vt:lpstr>
      <vt:lpstr>Day 1 Session</vt:lpstr>
      <vt:lpstr>Day 2 Session</vt:lpstr>
      <vt:lpstr>Day 1 Session</vt:lpstr>
      <vt:lpstr>What is Machine Learning?</vt:lpstr>
      <vt:lpstr>Examples of Machine Learning</vt:lpstr>
      <vt:lpstr>Generalization is key!</vt:lpstr>
      <vt:lpstr>3 Types of Learning</vt:lpstr>
      <vt:lpstr>Supervised Learning</vt:lpstr>
      <vt:lpstr>Unsupervised Learning</vt:lpstr>
      <vt:lpstr>Flower Classification</vt:lpstr>
      <vt:lpstr>Data Representation</vt:lpstr>
      <vt:lpstr>Day 1 Session</vt:lpstr>
      <vt:lpstr>Jupyter Notebooks</vt:lpstr>
      <vt:lpstr>NumPy Arrays</vt:lpstr>
      <vt:lpstr>SciPy Sparse Matrices</vt:lpstr>
      <vt:lpstr>matplotlib</vt:lpstr>
      <vt:lpstr>Day 1 Session</vt:lpstr>
      <vt:lpstr>Iris</vt:lpstr>
      <vt:lpstr>Digits</vt:lpstr>
      <vt:lpstr>Generating Synthetic Data</vt:lpstr>
      <vt:lpstr>Day 1 Session</vt:lpstr>
      <vt:lpstr>Training &amp; Test Data</vt:lpstr>
      <vt:lpstr>Stratification</vt:lpstr>
      <vt:lpstr>Day 1 Session</vt:lpstr>
      <vt:lpstr>Supervised Workflow</vt:lpstr>
      <vt:lpstr>Supervised Workflow</vt:lpstr>
      <vt:lpstr>K-Nearest Neighbors</vt:lpstr>
      <vt:lpstr>Day 1 Session</vt:lpstr>
      <vt:lpstr>Linear Regression</vt:lpstr>
      <vt:lpstr>Day 1 Session</vt:lpstr>
      <vt:lpstr>Unsupervised Transformers</vt:lpstr>
      <vt:lpstr>Feature Scaling</vt:lpstr>
      <vt:lpstr>Principal Component Analysis</vt:lpstr>
      <vt:lpstr>PCA for Dimensionality Reduction</vt:lpstr>
      <vt:lpstr>Day 1 Session</vt:lpstr>
      <vt:lpstr>K-means Clustering</vt:lpstr>
      <vt:lpstr>K-means Clustering</vt:lpstr>
      <vt:lpstr>Day 1 Session</vt:lpstr>
      <vt:lpstr>Scikit-learn API</vt:lpstr>
      <vt:lpstr>Day 1 Session</vt:lpstr>
      <vt:lpstr>Continuous &amp; Categorical Features</vt:lpstr>
      <vt:lpstr>Case Study - Titanic Survival</vt:lpstr>
      <vt:lpstr>Day 1 Session</vt:lpstr>
      <vt:lpstr>Bag of Words</vt:lpstr>
      <vt:lpstr>Day 1 Session</vt:lpstr>
      <vt:lpstr>Preprocessing &amp; Classification Overview</vt:lpstr>
      <vt:lpstr>Day 2 Session</vt:lpstr>
      <vt:lpstr>Holdout Evaluation I</vt:lpstr>
      <vt:lpstr>Holdout Evaluation II</vt:lpstr>
      <vt:lpstr>Holdout Validation I</vt:lpstr>
      <vt:lpstr>Holdout Validation II</vt:lpstr>
      <vt:lpstr>Holdout Validation III</vt:lpstr>
      <vt:lpstr>K-fold Cross-Validation</vt:lpstr>
      <vt:lpstr>K-fold Cross-Validation Pipeline I</vt:lpstr>
      <vt:lpstr>K-fold Cross-Validation Pipeline II</vt:lpstr>
      <vt:lpstr>Day 2 Session</vt:lpstr>
      <vt:lpstr>Learning Curves</vt:lpstr>
      <vt:lpstr>Model Complexity</vt:lpstr>
      <vt:lpstr>Grid Search</vt:lpstr>
      <vt:lpstr>Day 2 Session</vt:lpstr>
      <vt:lpstr>Pipelines</vt:lpstr>
      <vt:lpstr>Day 2 Session</vt:lpstr>
      <vt:lpstr>Confusion Matrix</vt:lpstr>
      <vt:lpstr>Classification Metrics I</vt:lpstr>
      <vt:lpstr>Classification Metrics II</vt:lpstr>
      <vt:lpstr>Classification Metrics III</vt:lpstr>
      <vt:lpstr>Ultimately, metrics are arbitrary</vt:lpstr>
      <vt:lpstr>Day 2 Session</vt:lpstr>
      <vt:lpstr>Linear models for regression</vt:lpstr>
      <vt:lpstr>Day 2 Session</vt:lpstr>
      <vt:lpstr>Decision Trees</vt:lpstr>
      <vt:lpstr>Classification w/ Continuous Features</vt:lpstr>
      <vt:lpstr>Impurity measures</vt:lpstr>
      <vt:lpstr>Ensemble Methods</vt:lpstr>
      <vt:lpstr>Day 2 Session</vt:lpstr>
      <vt:lpstr>Dimensionality Reduction</vt:lpstr>
      <vt:lpstr>Day 2 Session</vt:lpstr>
      <vt:lpstr>Hierarchical Clustering</vt:lpstr>
      <vt:lpstr>DBSCAN</vt:lpstr>
      <vt:lpstr>Day 2 Session</vt:lpstr>
      <vt:lpstr>PCA</vt:lpstr>
      <vt:lpstr>PCA</vt:lpstr>
      <vt:lpstr>Kernel PCA</vt:lpstr>
      <vt:lpstr>Day 2 Session</vt:lpstr>
      <vt:lpstr>Day 2 Session</vt:lpstr>
      <vt:lpstr>PowerPoint Presentation</vt:lpstr>
      <vt:lpstr>What to do next?</vt:lpstr>
      <vt:lpstr>Recommended Books I</vt:lpstr>
      <vt:lpstr>Recommended Books II</vt:lpstr>
      <vt:lpstr>Recommended Books III</vt:lpstr>
      <vt:lpstr>Recommended Courses</vt:lpstr>
      <vt:lpstr>What to do next?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Raschka</dc:creator>
  <cp:lastModifiedBy>Randal S. Olson</cp:lastModifiedBy>
  <cp:revision>312</cp:revision>
  <dcterms:created xsi:type="dcterms:W3CDTF">2016-07-07T06:14:25Z</dcterms:created>
  <dcterms:modified xsi:type="dcterms:W3CDTF">2019-10-13T19:37:36Z</dcterms:modified>
</cp:coreProperties>
</file>